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Noto Serif Bold Italics" charset="1" panose="02020800060500090200"/>
      <p:regular r:id="rId20"/>
    </p:embeddedFont>
    <p:embeddedFont>
      <p:font typeface="Noto Serif Bold" charset="1" panose="02020800060500020200"/>
      <p:regular r:id="rId21"/>
    </p:embeddedFont>
    <p:embeddedFont>
      <p:font typeface="Calibri (MS) Bold" charset="1" panose="020F0702030404030204"/>
      <p:regular r:id="rId22"/>
    </p:embeddedFont>
    <p:embeddedFont>
      <p:font typeface="Arimo Bold" charset="1" panose="020B0704020202020204"/>
      <p:regular r:id="rId23"/>
    </p:embeddedFont>
    <p:embeddedFont>
      <p:font typeface="Arimo" charset="1" panose="020B0604020202020204"/>
      <p:regular r:id="rId28"/>
    </p:embeddedFont>
    <p:embeddedFont>
      <p:font typeface="Arimo Bold Italics" charset="1" panose="020B0704020202090204"/>
      <p:regular r:id="rId29"/>
    </p:embeddedFont>
    <p:embeddedFont>
      <p:font typeface="Noto Serif" charset="1" panose="02020600060500020200"/>
      <p:regular r:id="rId30"/>
    </p:embeddedFont>
    <p:embeddedFont>
      <p:font typeface="Arimo Italics" charset="1" panose="020B0604020202090204"/>
      <p:regular r:id="rId32"/>
    </p:embeddedFont>
    <p:embeddedFont>
      <p:font typeface="Inter" charset="1" panose="02000503000000020004"/>
      <p:regular r:id="rId33"/>
    </p:embeddedFont>
    <p:embeddedFont>
      <p:font typeface="League Spartan" charset="1" panose="000008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notesSlides/notesSlide2.xml" Type="http://schemas.openxmlformats.org/officeDocument/2006/relationships/note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Slides/notesSlide3.xml" Type="http://schemas.openxmlformats.org/officeDocument/2006/relationships/note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png" Type="http://schemas.openxmlformats.org/officeDocument/2006/relationships/image"/><Relationship Id="rId4"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https://gamma.app/?utm_source=made-with-gamma" TargetMode="External" Type="http://schemas.openxmlformats.org/officeDocument/2006/relationships/hyperlink"/><Relationship Id="rId5" Target="../media/image4.png" Type="http://schemas.openxmlformats.org/officeDocument/2006/relationships/image"/><Relationship Id="rId6"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png" Type="http://schemas.openxmlformats.org/officeDocument/2006/relationships/image"/><Relationship Id="rId4" Target="../media/image1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54000">
            <a:off x="-807643" y="-1636293"/>
            <a:ext cx="19903286" cy="13559587"/>
          </a:xfrm>
          <a:custGeom>
            <a:avLst/>
            <a:gdLst/>
            <a:ahLst/>
            <a:cxnLst/>
            <a:rect r="r" b="b" t="t" l="l"/>
            <a:pathLst>
              <a:path h="13559587" w="19903286">
                <a:moveTo>
                  <a:pt x="0" y="3458177"/>
                </a:moveTo>
                <a:lnTo>
                  <a:pt x="17958061" y="0"/>
                </a:lnTo>
                <a:lnTo>
                  <a:pt x="19903286" y="10101409"/>
                </a:lnTo>
                <a:lnTo>
                  <a:pt x="1945225" y="13559586"/>
                </a:lnTo>
                <a:lnTo>
                  <a:pt x="0" y="3458177"/>
                </a:lnTo>
                <a:close/>
              </a:path>
            </a:pathLst>
          </a:custGeom>
          <a:blipFill>
            <a:blip r:embed="rId2"/>
            <a:stretch>
              <a:fillRect l="-10993" t="-16275" r="-18549" b="-73871"/>
            </a:stretch>
          </a:blipFill>
        </p:spPr>
      </p:sp>
      <p:grpSp>
        <p:nvGrpSpPr>
          <p:cNvPr name="Group 3" id="3"/>
          <p:cNvGrpSpPr/>
          <p:nvPr/>
        </p:nvGrpSpPr>
        <p:grpSpPr>
          <a:xfrm rot="0">
            <a:off x="747450" y="241650"/>
            <a:ext cx="16793100" cy="9445500"/>
            <a:chOff x="0" y="0"/>
            <a:chExt cx="22390800" cy="12594000"/>
          </a:xfrm>
        </p:grpSpPr>
        <p:sp>
          <p:nvSpPr>
            <p:cNvPr name="Freeform 4" id="4"/>
            <p:cNvSpPr/>
            <p:nvPr/>
          </p:nvSpPr>
          <p:spPr>
            <a:xfrm flipH="false" flipV="false" rot="0">
              <a:off x="0" y="0"/>
              <a:ext cx="22390801" cy="12594000"/>
            </a:xfrm>
            <a:custGeom>
              <a:avLst/>
              <a:gdLst/>
              <a:ahLst/>
              <a:cxnLst/>
              <a:rect r="r" b="b" t="t" l="l"/>
              <a:pathLst>
                <a:path h="12594000" w="22390801">
                  <a:moveTo>
                    <a:pt x="0" y="0"/>
                  </a:moveTo>
                  <a:lnTo>
                    <a:pt x="22390801" y="0"/>
                  </a:lnTo>
                  <a:lnTo>
                    <a:pt x="22390801" y="12594000"/>
                  </a:lnTo>
                  <a:lnTo>
                    <a:pt x="0" y="12594000"/>
                  </a:lnTo>
                  <a:close/>
                </a:path>
              </a:pathLst>
            </a:custGeom>
            <a:solidFill>
              <a:srgbClr val="000000">
                <a:alpha val="0"/>
              </a:srgbClr>
            </a:solidFill>
          </p:spPr>
        </p:sp>
        <p:sp>
          <p:nvSpPr>
            <p:cNvPr name="TextBox 5" id="5"/>
            <p:cNvSpPr txBox="true"/>
            <p:nvPr/>
          </p:nvSpPr>
          <p:spPr>
            <a:xfrm>
              <a:off x="0" y="104775"/>
              <a:ext cx="22390800" cy="12489225"/>
            </a:xfrm>
            <a:prstGeom prst="rect">
              <a:avLst/>
            </a:prstGeom>
          </p:spPr>
          <p:txBody>
            <a:bodyPr anchor="ctr" rtlCol="false" tIns="0" lIns="0" bIns="0" rIns="0"/>
            <a:lstStyle/>
            <a:p>
              <a:pPr algn="ctr">
                <a:lnSpc>
                  <a:spcPts val="9719"/>
                </a:lnSpc>
              </a:pPr>
              <a:r>
                <a:rPr lang="en-US" b="true" sz="8999" i="true">
                  <a:solidFill>
                    <a:srgbClr val="FFE14D"/>
                  </a:solidFill>
                  <a:latin typeface="Noto Serif Bold Italics"/>
                  <a:ea typeface="Noto Serif Bold Italics"/>
                  <a:cs typeface="Noto Serif Bold Italics"/>
                  <a:sym typeface="Noto Serif Bold Italics"/>
                </a:rPr>
                <a:t>Thiomargarita magnifica</a:t>
              </a:r>
            </a:p>
            <a:p>
              <a:pPr algn="ctr">
                <a:lnSpc>
                  <a:spcPts val="9719"/>
                </a:lnSpc>
              </a:pPr>
            </a:p>
            <a:p>
              <a:pPr algn="ctr">
                <a:lnSpc>
                  <a:spcPts val="9719"/>
                </a:lnSpc>
              </a:pPr>
              <a:r>
                <a:rPr lang="en-US" b="true" sz="8999" spc="-54">
                  <a:solidFill>
                    <a:srgbClr val="006747"/>
                  </a:solidFill>
                  <a:latin typeface="Noto Serif Bold"/>
                  <a:ea typeface="Noto Serif Bold"/>
                  <a:cs typeface="Noto Serif Bold"/>
                  <a:sym typeface="Noto Serif Bold"/>
                </a:rPr>
                <a:t>La bactérie hors normes qui défie les règles</a:t>
              </a:r>
            </a:p>
            <a:p>
              <a:pPr algn="ctr">
                <a:lnSpc>
                  <a:spcPts val="9719"/>
                </a:lnSpc>
              </a:pPr>
            </a:p>
          </p:txBody>
        </p:sp>
      </p:grpSp>
      <p:sp>
        <p:nvSpPr>
          <p:cNvPr name="TextBox 6" id="6"/>
          <p:cNvSpPr txBox="true"/>
          <p:nvPr/>
        </p:nvSpPr>
        <p:spPr>
          <a:xfrm rot="0">
            <a:off x="-280800" y="8134350"/>
            <a:ext cx="9143550" cy="1219200"/>
          </a:xfrm>
          <a:prstGeom prst="rect">
            <a:avLst/>
          </a:prstGeom>
        </p:spPr>
        <p:txBody>
          <a:bodyPr anchor="t" rtlCol="false" tIns="0" lIns="0" bIns="0" rIns="0">
            <a:spAutoFit/>
          </a:bodyPr>
          <a:lstStyle/>
          <a:p>
            <a:pPr algn="ctr">
              <a:lnSpc>
                <a:spcPts val="4499"/>
              </a:lnSpc>
            </a:pPr>
            <a:r>
              <a:rPr lang="en-US" sz="2499" b="true">
                <a:solidFill>
                  <a:srgbClr val="FFFFFF"/>
                </a:solidFill>
                <a:latin typeface="Calibri (MS) Bold"/>
                <a:ea typeface="Calibri (MS) Bold"/>
                <a:cs typeface="Calibri (MS) Bold"/>
                <a:sym typeface="Calibri (MS) Bold"/>
              </a:rPr>
              <a:t> </a:t>
            </a:r>
            <a:r>
              <a:rPr lang="en-US" sz="2499" b="true">
                <a:solidFill>
                  <a:srgbClr val="FFFFFF"/>
                </a:solidFill>
                <a:latin typeface="Calibri (MS) Bold"/>
                <a:ea typeface="Calibri (MS) Bold"/>
                <a:cs typeface="Calibri (MS) Bold"/>
                <a:sym typeface="Calibri (MS) Bold"/>
              </a:rPr>
              <a:t>Présenter par:</a:t>
            </a:r>
          </a:p>
          <a:p>
            <a:pPr algn="ctr" marL="1138044" indent="-379348" lvl="2">
              <a:lnSpc>
                <a:spcPts val="5399"/>
              </a:lnSpc>
              <a:buFont typeface="Arial"/>
              <a:buChar char="⚬"/>
            </a:pPr>
            <a:r>
              <a:rPr lang="en-US" b="true" sz="2999">
                <a:solidFill>
                  <a:srgbClr val="FFFFFF"/>
                </a:solidFill>
                <a:latin typeface="Calibri (MS) Bold"/>
                <a:ea typeface="Calibri (MS) Bold"/>
                <a:cs typeface="Calibri (MS) Bold"/>
                <a:sym typeface="Calibri (MS) Bold"/>
              </a:rPr>
              <a:t>NAIDJA HADIL              GHEDDAB OUIDJDENE </a:t>
            </a:r>
          </a:p>
        </p:txBody>
      </p:sp>
      <p:sp>
        <p:nvSpPr>
          <p:cNvPr name="TextBox 7" id="7"/>
          <p:cNvSpPr txBox="true"/>
          <p:nvPr/>
        </p:nvSpPr>
        <p:spPr>
          <a:xfrm rot="0">
            <a:off x="4490046" y="9525225"/>
            <a:ext cx="16793100" cy="656225"/>
          </a:xfrm>
          <a:prstGeom prst="rect">
            <a:avLst/>
          </a:prstGeom>
        </p:spPr>
        <p:txBody>
          <a:bodyPr anchor="t" rtlCol="false" tIns="0" lIns="0" bIns="0" rIns="0">
            <a:spAutoFit/>
          </a:bodyPr>
          <a:lstStyle/>
          <a:p>
            <a:pPr algn="ctr">
              <a:lnSpc>
                <a:spcPts val="5347"/>
              </a:lnSpc>
              <a:spcBef>
                <a:spcPct val="0"/>
              </a:spcBef>
            </a:pPr>
            <a:r>
              <a:rPr lang="en-US" b="true" sz="3262">
                <a:solidFill>
                  <a:srgbClr val="000000"/>
                </a:solidFill>
                <a:latin typeface="Arimo Bold"/>
                <a:ea typeface="Arimo Bold"/>
                <a:cs typeface="Arimo Bold"/>
                <a:sym typeface="Arimo Bold"/>
              </a:rPr>
              <a:t>Master 1 Biologies Moléculaire des Microorganismes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7100" cy="10286100"/>
            <a:chOff x="0" y="0"/>
            <a:chExt cx="24382800" cy="13714800"/>
          </a:xfrm>
        </p:grpSpPr>
        <p:sp>
          <p:nvSpPr>
            <p:cNvPr name="Freeform 3" id="3" descr="preencoded.png"/>
            <p:cNvSpPr/>
            <p:nvPr/>
          </p:nvSpPr>
          <p:spPr>
            <a:xfrm flipH="false" flipV="false" rot="0">
              <a:off x="0" y="0"/>
              <a:ext cx="24382857" cy="13714857"/>
            </a:xfrm>
            <a:custGeom>
              <a:avLst/>
              <a:gdLst/>
              <a:ahLst/>
              <a:cxnLst/>
              <a:rect r="r" b="b" t="t" l="l"/>
              <a:pathLst>
                <a:path h="13714857" w="24382857">
                  <a:moveTo>
                    <a:pt x="0" y="0"/>
                  </a:moveTo>
                  <a:lnTo>
                    <a:pt x="24382857" y="0"/>
                  </a:lnTo>
                  <a:lnTo>
                    <a:pt x="24382857" y="13714857"/>
                  </a:lnTo>
                  <a:lnTo>
                    <a:pt x="0" y="13714857"/>
                  </a:lnTo>
                  <a:lnTo>
                    <a:pt x="0" y="0"/>
                  </a:lnTo>
                  <a:close/>
                </a:path>
              </a:pathLst>
            </a:custGeom>
            <a:blipFill>
              <a:blip r:embed="rId2"/>
              <a:stretch>
                <a:fillRect l="0" t="-1" r="0" b="-1"/>
              </a:stretch>
            </a:blipFill>
          </p:spPr>
        </p:sp>
      </p:grpSp>
      <p:grpSp>
        <p:nvGrpSpPr>
          <p:cNvPr name="Group 4" id="4"/>
          <p:cNvGrpSpPr/>
          <p:nvPr/>
        </p:nvGrpSpPr>
        <p:grpSpPr>
          <a:xfrm rot="0">
            <a:off x="0" y="0"/>
            <a:ext cx="18287100" cy="10286100"/>
            <a:chOff x="0" y="0"/>
            <a:chExt cx="24382800" cy="13714800"/>
          </a:xfrm>
        </p:grpSpPr>
        <p:sp>
          <p:nvSpPr>
            <p:cNvPr name="Freeform 5" id="5"/>
            <p:cNvSpPr/>
            <p:nvPr/>
          </p:nvSpPr>
          <p:spPr>
            <a:xfrm flipH="false" flipV="false" rot="0">
              <a:off x="0" y="0"/>
              <a:ext cx="24382857" cy="13714857"/>
            </a:xfrm>
            <a:custGeom>
              <a:avLst/>
              <a:gdLst/>
              <a:ahLst/>
              <a:cxnLst/>
              <a:rect r="r" b="b" t="t" l="l"/>
              <a:pathLst>
                <a:path h="13714857" w="24382857">
                  <a:moveTo>
                    <a:pt x="0" y="0"/>
                  </a:moveTo>
                  <a:lnTo>
                    <a:pt x="24382857" y="0"/>
                  </a:lnTo>
                  <a:lnTo>
                    <a:pt x="24382857" y="13714857"/>
                  </a:lnTo>
                  <a:lnTo>
                    <a:pt x="0" y="13714857"/>
                  </a:lnTo>
                  <a:close/>
                </a:path>
              </a:pathLst>
            </a:custGeom>
            <a:solidFill>
              <a:srgbClr val="E5F9F2">
                <a:alpha val="90196"/>
              </a:srgbClr>
            </a:solidFill>
            <a:ln w="12700">
              <a:solidFill>
                <a:srgbClr val="000000"/>
              </a:solidFill>
            </a:ln>
          </p:spPr>
        </p:sp>
      </p:grpSp>
      <p:grpSp>
        <p:nvGrpSpPr>
          <p:cNvPr name="Group 6" id="6"/>
          <p:cNvGrpSpPr>
            <a:grpSpLocks noChangeAspect="true"/>
          </p:cNvGrpSpPr>
          <p:nvPr/>
        </p:nvGrpSpPr>
        <p:grpSpPr>
          <a:xfrm rot="0">
            <a:off x="87300" y="49302"/>
            <a:ext cx="18200700" cy="10237698"/>
            <a:chOff x="0" y="0"/>
            <a:chExt cx="24383400" cy="13715400"/>
          </a:xfrm>
        </p:grpSpPr>
        <p:sp>
          <p:nvSpPr>
            <p:cNvPr name="Freeform 7" id="7"/>
            <p:cNvSpPr/>
            <p:nvPr/>
          </p:nvSpPr>
          <p:spPr>
            <a:xfrm flipH="false" flipV="false" rot="0">
              <a:off x="0" y="0"/>
              <a:ext cx="24383364" cy="13715364"/>
            </a:xfrm>
            <a:custGeom>
              <a:avLst/>
              <a:gdLst/>
              <a:ahLst/>
              <a:cxnLst/>
              <a:rect r="r" b="b" t="t" l="l"/>
              <a:pathLst>
                <a:path h="13715364" w="24383364">
                  <a:moveTo>
                    <a:pt x="0" y="0"/>
                  </a:moveTo>
                  <a:lnTo>
                    <a:pt x="24383364" y="0"/>
                  </a:lnTo>
                  <a:lnTo>
                    <a:pt x="24383364" y="13715364"/>
                  </a:lnTo>
                  <a:lnTo>
                    <a:pt x="0" y="13715364"/>
                  </a:lnTo>
                  <a:lnTo>
                    <a:pt x="0" y="0"/>
                  </a:lnTo>
                  <a:close/>
                </a:path>
              </a:pathLst>
            </a:custGeom>
            <a:blipFill>
              <a:blip r:embed="rId3"/>
              <a:stretch>
                <a:fillRect l="0" t="-4167" r="0" b="-4167"/>
              </a:stretch>
            </a:blipFill>
          </p:spPr>
        </p:sp>
      </p:grpSp>
    </p:spTree>
  </p:cSld>
  <p:clrMapOvr>
    <a:masterClrMapping/>
  </p:clrMapOvr>
  <p:transition spd="fast">
    <p:fade/>
  </p:transition>
</p:sld>
</file>

<file path=ppt/slides/slide11.xml><?xml version="1.0" encoding="utf-8"?>
<p:sld xmlns:p="http://schemas.openxmlformats.org/presentationml/2006/main" xmlns:a="http://schemas.openxmlformats.org/drawingml/2006/main">
  <p:cSld>
    <p:bg>
      <p:bgPr>
        <a:solidFill>
          <a:srgbClr val="E5F9F2"/>
        </a:solidFill>
      </p:bgPr>
    </p:bg>
    <p:spTree>
      <p:nvGrpSpPr>
        <p:cNvPr id="1" name=""/>
        <p:cNvGrpSpPr/>
        <p:nvPr/>
      </p:nvGrpSpPr>
      <p:grpSpPr>
        <a:xfrm>
          <a:off x="0" y="0"/>
          <a:ext cx="0" cy="0"/>
          <a:chOff x="0" y="0"/>
          <a:chExt cx="0" cy="0"/>
        </a:xfrm>
      </p:grpSpPr>
      <p:sp>
        <p:nvSpPr>
          <p:cNvPr name="TextBox 2" id="2"/>
          <p:cNvSpPr txBox="true"/>
          <p:nvPr/>
        </p:nvSpPr>
        <p:spPr>
          <a:xfrm rot="0">
            <a:off x="1666697" y="934381"/>
            <a:ext cx="14954607" cy="769620"/>
          </a:xfrm>
          <a:prstGeom prst="rect">
            <a:avLst/>
          </a:prstGeom>
        </p:spPr>
        <p:txBody>
          <a:bodyPr anchor="t" rtlCol="false" tIns="0" lIns="0" bIns="0" rIns="0">
            <a:spAutoFit/>
          </a:bodyPr>
          <a:lstStyle/>
          <a:p>
            <a:pPr algn="ctr">
              <a:lnSpc>
                <a:spcPts val="5939"/>
              </a:lnSpc>
              <a:spcBef>
                <a:spcPct val="0"/>
              </a:spcBef>
            </a:pPr>
            <a:r>
              <a:rPr lang="en-US" b="true" sz="5499">
                <a:solidFill>
                  <a:srgbClr val="006747"/>
                </a:solidFill>
                <a:latin typeface="Noto Serif Bold"/>
                <a:ea typeface="Noto Serif Bold"/>
                <a:cs typeface="Noto Serif Bold"/>
                <a:sym typeface="Noto Serif Bold"/>
              </a:rPr>
              <a:t>Quelles sont Les risques de cette bactérie?</a:t>
            </a:r>
          </a:p>
        </p:txBody>
      </p:sp>
      <p:sp>
        <p:nvSpPr>
          <p:cNvPr name="TextBox 3" id="3"/>
          <p:cNvSpPr txBox="true"/>
          <p:nvPr/>
        </p:nvSpPr>
        <p:spPr>
          <a:xfrm rot="0">
            <a:off x="381303" y="1931671"/>
            <a:ext cx="17106322" cy="8355329"/>
          </a:xfrm>
          <a:prstGeom prst="rect">
            <a:avLst/>
          </a:prstGeom>
        </p:spPr>
        <p:txBody>
          <a:bodyPr anchor="t" rtlCol="false" tIns="0" lIns="0" bIns="0" rIns="0">
            <a:spAutoFit/>
          </a:bodyPr>
          <a:lstStyle/>
          <a:p>
            <a:pPr algn="ctr">
              <a:lnSpc>
                <a:spcPts val="3455"/>
              </a:lnSpc>
              <a:spcBef>
                <a:spcPct val="0"/>
              </a:spcBef>
            </a:pPr>
            <a:r>
              <a:rPr lang="en-US" sz="3199">
                <a:solidFill>
                  <a:srgbClr val="FFE14D"/>
                </a:solidFill>
                <a:latin typeface="Noto Serif"/>
                <a:ea typeface="Noto Serif"/>
                <a:cs typeface="Noto Serif"/>
                <a:sym typeface="Noto Serif"/>
              </a:rPr>
              <a:t>1. ❌ Aucun risque sanitaire direct c</a:t>
            </a:r>
            <a:r>
              <a:rPr lang="en-US" sz="3199">
                <a:solidFill>
                  <a:srgbClr val="FFE14D"/>
                </a:solidFill>
                <a:latin typeface="Noto Serif"/>
                <a:ea typeface="Noto Serif"/>
                <a:cs typeface="Noto Serif"/>
                <a:sym typeface="Noto Serif"/>
              </a:rPr>
              <a:t>onnu</a:t>
            </a:r>
          </a:p>
          <a:p>
            <a:pPr algn="ctr">
              <a:lnSpc>
                <a:spcPts val="3455"/>
              </a:lnSpc>
              <a:spcBef>
                <a:spcPct val="0"/>
              </a:spcBef>
            </a:pPr>
          </a:p>
          <a:p>
            <a:pPr algn="ctr" marL="690871" indent="-345435" lvl="1">
              <a:lnSpc>
                <a:spcPts val="3455"/>
              </a:lnSpc>
              <a:spcBef>
                <a:spcPct val="0"/>
              </a:spcBef>
              <a:buFont typeface="Arial"/>
              <a:buChar char="•"/>
            </a:pPr>
            <a:r>
              <a:rPr lang="en-US" sz="3199">
                <a:solidFill>
                  <a:srgbClr val="000000"/>
                </a:solidFill>
                <a:latin typeface="Arimo"/>
                <a:ea typeface="Arimo"/>
                <a:cs typeface="Arimo"/>
                <a:sym typeface="Arimo"/>
              </a:rPr>
              <a:t>Thiommargarita magnifica n’est pas pathogène.</a:t>
            </a:r>
          </a:p>
          <a:p>
            <a:pPr algn="ctr" marL="690871" indent="-345435" lvl="1">
              <a:lnSpc>
                <a:spcPts val="3455"/>
              </a:lnSpc>
              <a:spcBef>
                <a:spcPct val="0"/>
              </a:spcBef>
              <a:buFont typeface="Arial"/>
              <a:buChar char="•"/>
            </a:pPr>
            <a:r>
              <a:rPr lang="en-US" sz="3199">
                <a:solidFill>
                  <a:srgbClr val="000000"/>
                </a:solidFill>
                <a:latin typeface="Arimo"/>
                <a:ea typeface="Arimo"/>
                <a:cs typeface="Arimo"/>
                <a:sym typeface="Arimo"/>
              </a:rPr>
              <a:t>Elle ne provoque pas de maladies humaines ou animales.</a:t>
            </a:r>
          </a:p>
          <a:p>
            <a:pPr algn="ctr" marL="690871" indent="-345435" lvl="1">
              <a:lnSpc>
                <a:spcPts val="3455"/>
              </a:lnSpc>
              <a:spcBef>
                <a:spcPct val="0"/>
              </a:spcBef>
              <a:buFont typeface="Arial"/>
              <a:buChar char="•"/>
            </a:pPr>
            <a:r>
              <a:rPr lang="en-US" sz="3199">
                <a:solidFill>
                  <a:srgbClr val="000000"/>
                </a:solidFill>
                <a:latin typeface="Arimo"/>
                <a:ea typeface="Arimo"/>
                <a:cs typeface="Arimo"/>
                <a:sym typeface="Arimo"/>
              </a:rPr>
              <a:t>Elle vit dans des milieux naturels spécifiques (sédiments marins riches en sulfures), loin des conditions de vie humaines.</a:t>
            </a:r>
          </a:p>
          <a:p>
            <a:pPr algn="ctr">
              <a:lnSpc>
                <a:spcPts val="3455"/>
              </a:lnSpc>
              <a:spcBef>
                <a:spcPct val="0"/>
              </a:spcBef>
            </a:pPr>
            <a:r>
              <a:rPr lang="en-US" sz="3199">
                <a:solidFill>
                  <a:srgbClr val="000000"/>
                </a:solidFill>
                <a:latin typeface="Arimo"/>
                <a:ea typeface="Arimo"/>
                <a:cs typeface="Arimo"/>
                <a:sym typeface="Arimo"/>
              </a:rPr>
              <a:t>👉 Donc : pas de risque médical ou sanitaire.</a:t>
            </a:r>
          </a:p>
          <a:p>
            <a:pPr algn="ctr">
              <a:lnSpc>
                <a:spcPts val="3455"/>
              </a:lnSpc>
              <a:spcBef>
                <a:spcPct val="0"/>
              </a:spcBef>
            </a:pPr>
          </a:p>
          <a:p>
            <a:pPr algn="ctr">
              <a:lnSpc>
                <a:spcPts val="3455"/>
              </a:lnSpc>
              <a:spcBef>
                <a:spcPct val="0"/>
              </a:spcBef>
            </a:pPr>
            <a:r>
              <a:rPr lang="en-US" sz="3199">
                <a:solidFill>
                  <a:srgbClr val="FFE14D"/>
                </a:solidFill>
                <a:latin typeface="Noto Serif"/>
                <a:ea typeface="Noto Serif"/>
                <a:cs typeface="Noto Serif"/>
                <a:sym typeface="Noto Serif"/>
              </a:rPr>
              <a:t>2. ⚠️ Déséquilibres écologiques possibles (risques indirects)</a:t>
            </a:r>
          </a:p>
          <a:p>
            <a:pPr algn="ctr">
              <a:lnSpc>
                <a:spcPts val="3455"/>
              </a:lnSpc>
              <a:spcBef>
                <a:spcPct val="0"/>
              </a:spcBef>
            </a:pPr>
            <a:r>
              <a:rPr lang="en-US" sz="3199">
                <a:solidFill>
                  <a:srgbClr val="FFE14D"/>
                </a:solidFill>
                <a:latin typeface="Noto Serif"/>
                <a:ea typeface="Noto Serif"/>
                <a:cs typeface="Noto Serif"/>
                <a:sym typeface="Noto Serif"/>
              </a:rPr>
              <a:t>Même si elle est bénéfique, un déséquilibre peut poser problème :</a:t>
            </a:r>
          </a:p>
          <a:p>
            <a:pPr algn="ctr">
              <a:lnSpc>
                <a:spcPts val="3455"/>
              </a:lnSpc>
              <a:spcBef>
                <a:spcPct val="0"/>
              </a:spcBef>
            </a:pPr>
          </a:p>
          <a:p>
            <a:pPr algn="ctr" marL="690871" indent="-345435" lvl="1">
              <a:lnSpc>
                <a:spcPts val="3455"/>
              </a:lnSpc>
              <a:spcBef>
                <a:spcPct val="0"/>
              </a:spcBef>
              <a:buFont typeface="Arial"/>
              <a:buChar char="•"/>
            </a:pPr>
            <a:r>
              <a:rPr lang="en-US" sz="3199">
                <a:solidFill>
                  <a:srgbClr val="000000"/>
                </a:solidFill>
                <a:latin typeface="Arimo"/>
                <a:ea typeface="Arimo"/>
                <a:cs typeface="Arimo"/>
                <a:sym typeface="Arimo"/>
              </a:rPr>
              <a:t>Si elle devient trop abondante, elle peut :</a:t>
            </a:r>
          </a:p>
          <a:p>
            <a:pPr algn="ctr" marL="1381742" indent="-460581" lvl="2">
              <a:lnSpc>
                <a:spcPts val="3455"/>
              </a:lnSpc>
              <a:spcBef>
                <a:spcPct val="0"/>
              </a:spcBef>
              <a:buFont typeface="Arial"/>
              <a:buChar char="⚬"/>
            </a:pPr>
            <a:r>
              <a:rPr lang="en-US" sz="3199">
                <a:solidFill>
                  <a:srgbClr val="000000"/>
                </a:solidFill>
                <a:latin typeface="Arimo"/>
                <a:ea typeface="Arimo"/>
                <a:cs typeface="Arimo"/>
                <a:sym typeface="Arimo"/>
              </a:rPr>
              <a:t>Modifier le cycle du soufre</a:t>
            </a:r>
          </a:p>
          <a:p>
            <a:pPr algn="ctr" marL="1381742" indent="-460581" lvl="2">
              <a:lnSpc>
                <a:spcPts val="3455"/>
              </a:lnSpc>
              <a:spcBef>
                <a:spcPct val="0"/>
              </a:spcBef>
              <a:buFont typeface="Arial"/>
              <a:buChar char="⚬"/>
            </a:pPr>
            <a:r>
              <a:rPr lang="en-US" sz="3199">
                <a:solidFill>
                  <a:srgbClr val="000000"/>
                </a:solidFill>
                <a:latin typeface="Arimo"/>
                <a:ea typeface="Arimo"/>
                <a:cs typeface="Arimo"/>
                <a:sym typeface="Arimo"/>
              </a:rPr>
              <a:t>Influencer la disponibilité de l’oxygène et des nutriments</a:t>
            </a:r>
          </a:p>
          <a:p>
            <a:pPr algn="ctr" marL="690871" indent="-345435" lvl="1">
              <a:lnSpc>
                <a:spcPts val="3455"/>
              </a:lnSpc>
              <a:spcBef>
                <a:spcPct val="0"/>
              </a:spcBef>
              <a:buFont typeface="Arial"/>
              <a:buChar char="•"/>
            </a:pPr>
            <a:r>
              <a:rPr lang="en-US" sz="3199">
                <a:solidFill>
                  <a:srgbClr val="000000"/>
                </a:solidFill>
                <a:latin typeface="Arimo"/>
                <a:ea typeface="Arimo"/>
                <a:cs typeface="Arimo"/>
                <a:sym typeface="Arimo"/>
              </a:rPr>
              <a:t>Cela peut affecter :</a:t>
            </a:r>
          </a:p>
          <a:p>
            <a:pPr algn="ctr" marL="1381742" indent="-460581" lvl="2">
              <a:lnSpc>
                <a:spcPts val="3455"/>
              </a:lnSpc>
              <a:spcBef>
                <a:spcPct val="0"/>
              </a:spcBef>
              <a:buFont typeface="Arial"/>
              <a:buChar char="⚬"/>
            </a:pPr>
            <a:r>
              <a:rPr lang="en-US" sz="3199">
                <a:solidFill>
                  <a:srgbClr val="000000"/>
                </a:solidFill>
                <a:latin typeface="Arimo"/>
                <a:ea typeface="Arimo"/>
                <a:cs typeface="Arimo"/>
                <a:sym typeface="Arimo"/>
              </a:rPr>
              <a:t>D’autres micro-organismes</a:t>
            </a:r>
          </a:p>
          <a:p>
            <a:pPr algn="ctr" marL="1381742" indent="-460581" lvl="2">
              <a:lnSpc>
                <a:spcPts val="3455"/>
              </a:lnSpc>
              <a:spcBef>
                <a:spcPct val="0"/>
              </a:spcBef>
              <a:buFont typeface="Arial"/>
              <a:buChar char="⚬"/>
            </a:pPr>
            <a:r>
              <a:rPr lang="en-US" sz="3199">
                <a:solidFill>
                  <a:srgbClr val="000000"/>
                </a:solidFill>
                <a:latin typeface="Arimo"/>
                <a:ea typeface="Arimo"/>
                <a:cs typeface="Arimo"/>
                <a:sym typeface="Arimo"/>
              </a:rPr>
              <a:t>Les écosystèmes benthiques (fonds marins)</a:t>
            </a:r>
          </a:p>
          <a:p>
            <a:pPr algn="ctr">
              <a:lnSpc>
                <a:spcPts val="3563"/>
              </a:lnSpc>
              <a:spcBef>
                <a:spcPct val="0"/>
              </a:spcBef>
            </a:pPr>
            <a:r>
              <a:rPr lang="en-US" sz="3299">
                <a:solidFill>
                  <a:srgbClr val="000000"/>
                </a:solidFill>
                <a:latin typeface="Arimo"/>
                <a:ea typeface="Arimo"/>
                <a:cs typeface="Arimo"/>
                <a:sym typeface="Arimo"/>
              </a:rPr>
              <a:t>👉 Ce risque reste théorique et localisé.</a:t>
            </a:r>
          </a:p>
          <a:p>
            <a:pPr algn="ctr">
              <a:lnSpc>
                <a:spcPts val="3563"/>
              </a:lnSpc>
              <a:spcBef>
                <a:spcPct val="0"/>
              </a:spcBef>
            </a:pP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5F9F2"/>
        </a:solidFill>
      </p:bgPr>
    </p:bg>
    <p:spTree>
      <p:nvGrpSpPr>
        <p:cNvPr id="1" name=""/>
        <p:cNvGrpSpPr/>
        <p:nvPr/>
      </p:nvGrpSpPr>
      <p:grpSpPr>
        <a:xfrm>
          <a:off x="0" y="0"/>
          <a:ext cx="0" cy="0"/>
          <a:chOff x="0" y="0"/>
          <a:chExt cx="0" cy="0"/>
        </a:xfrm>
      </p:grpSpPr>
      <p:sp>
        <p:nvSpPr>
          <p:cNvPr name="TextBox 2" id="2"/>
          <p:cNvSpPr txBox="true"/>
          <p:nvPr/>
        </p:nvSpPr>
        <p:spPr>
          <a:xfrm rot="0">
            <a:off x="0" y="992886"/>
            <a:ext cx="11344704" cy="9236964"/>
          </a:xfrm>
          <a:prstGeom prst="rect">
            <a:avLst/>
          </a:prstGeom>
        </p:spPr>
        <p:txBody>
          <a:bodyPr anchor="t" rtlCol="false" tIns="0" lIns="0" bIns="0" rIns="0">
            <a:spAutoFit/>
          </a:bodyPr>
          <a:lstStyle/>
          <a:p>
            <a:pPr algn="ctr">
              <a:lnSpc>
                <a:spcPts val="3888"/>
              </a:lnSpc>
            </a:pPr>
            <a:r>
              <a:rPr lang="en-US" sz="3600">
                <a:solidFill>
                  <a:srgbClr val="FFE14D"/>
                </a:solidFill>
                <a:latin typeface="Noto Serif"/>
                <a:ea typeface="Noto Serif"/>
                <a:cs typeface="Noto Serif"/>
                <a:sym typeface="Noto Serif"/>
              </a:rPr>
              <a:t>3. 🧪 Risques en laboratoire (manipulation scientifique)</a:t>
            </a:r>
          </a:p>
          <a:p>
            <a:pPr algn="ctr" marL="777240" indent="-388620" lvl="1">
              <a:lnSpc>
                <a:spcPts val="3888"/>
              </a:lnSpc>
              <a:spcBef>
                <a:spcPct val="0"/>
              </a:spcBef>
              <a:buFont typeface="Arial"/>
              <a:buChar char="•"/>
            </a:pPr>
            <a:r>
              <a:rPr lang="en-US" sz="3600">
                <a:solidFill>
                  <a:srgbClr val="FFE14D"/>
                </a:solidFill>
                <a:latin typeface="Noto Serif"/>
                <a:ea typeface="Noto Serif"/>
                <a:cs typeface="Noto Serif"/>
                <a:sym typeface="Noto Serif"/>
              </a:rPr>
              <a:t>Comme t</a:t>
            </a:r>
            <a:r>
              <a:rPr lang="en-US" sz="3600">
                <a:solidFill>
                  <a:srgbClr val="FFE14D"/>
                </a:solidFill>
                <a:latin typeface="Noto Serif"/>
                <a:ea typeface="Noto Serif"/>
                <a:cs typeface="Noto Serif"/>
                <a:sym typeface="Noto Serif"/>
              </a:rPr>
              <a:t>oute bactérie environnementale :</a:t>
            </a:r>
          </a:p>
          <a:p>
            <a:pPr algn="ctr" marL="1554480" indent="-518160" lvl="2">
              <a:lnSpc>
                <a:spcPts val="3888"/>
              </a:lnSpc>
              <a:spcBef>
                <a:spcPct val="0"/>
              </a:spcBef>
              <a:buFont typeface="Arial"/>
              <a:buChar char="⚬"/>
            </a:pPr>
          </a:p>
          <a:p>
            <a:pPr algn="ctr" marL="1554480" indent="-518160" lvl="2">
              <a:lnSpc>
                <a:spcPts val="3888"/>
              </a:lnSpc>
              <a:spcBef>
                <a:spcPct val="0"/>
              </a:spcBef>
              <a:buFont typeface="Arial"/>
              <a:buChar char="⚬"/>
            </a:pPr>
            <a:r>
              <a:rPr lang="en-US" sz="3600">
                <a:solidFill>
                  <a:srgbClr val="000000"/>
                </a:solidFill>
                <a:latin typeface="Arimo"/>
                <a:ea typeface="Arimo"/>
                <a:cs typeface="Arimo"/>
                <a:sym typeface="Arimo"/>
              </a:rPr>
              <a:t>Une mauvaise manipulation peut contaminer des cultures</a:t>
            </a:r>
          </a:p>
          <a:p>
            <a:pPr algn="ctr" marL="1554480" indent="-518160" lvl="2">
              <a:lnSpc>
                <a:spcPts val="3888"/>
              </a:lnSpc>
              <a:spcBef>
                <a:spcPct val="0"/>
              </a:spcBef>
              <a:buFont typeface="Arial"/>
              <a:buChar char="⚬"/>
            </a:pPr>
            <a:r>
              <a:rPr lang="en-US" sz="3600">
                <a:solidFill>
                  <a:srgbClr val="000000"/>
                </a:solidFill>
                <a:latin typeface="Arimo"/>
                <a:ea typeface="Arimo"/>
                <a:cs typeface="Arimo"/>
                <a:sym typeface="Arimo"/>
              </a:rPr>
              <a:t>Elle nécessite des conditions contrôlées (anaérobies, sulfures)</a:t>
            </a:r>
          </a:p>
          <a:p>
            <a:pPr algn="ctr" marL="777240" indent="-388620" lvl="1">
              <a:lnSpc>
                <a:spcPts val="3888"/>
              </a:lnSpc>
              <a:spcBef>
                <a:spcPct val="0"/>
              </a:spcBef>
              <a:buFont typeface="Arial"/>
              <a:buChar char="•"/>
            </a:pPr>
            <a:r>
              <a:rPr lang="en-US" sz="3600">
                <a:solidFill>
                  <a:srgbClr val="000000"/>
                </a:solidFill>
                <a:latin typeface="Arimo"/>
                <a:ea typeface="Arimo"/>
                <a:cs typeface="Arimo"/>
                <a:sym typeface="Arimo"/>
              </a:rPr>
              <a:t>Aucun risque biologique grave, mais des précautions de laboratoire standard sont nécessaires.</a:t>
            </a:r>
          </a:p>
          <a:p>
            <a:pPr algn="ctr">
              <a:lnSpc>
                <a:spcPts val="3888"/>
              </a:lnSpc>
              <a:spcBef>
                <a:spcPct val="0"/>
              </a:spcBef>
            </a:pPr>
            <a:r>
              <a:rPr lang="en-US" sz="3600">
                <a:solidFill>
                  <a:srgbClr val="FFE14D"/>
                </a:solidFill>
                <a:latin typeface="Noto Serif"/>
                <a:ea typeface="Noto Serif"/>
                <a:cs typeface="Noto Serif"/>
                <a:sym typeface="Noto Serif"/>
              </a:rPr>
              <a:t>4. 🌍 Sensibilité aux activités humaines</a:t>
            </a:r>
          </a:p>
          <a:p>
            <a:pPr algn="ctr">
              <a:lnSpc>
                <a:spcPts val="3888"/>
              </a:lnSpc>
              <a:spcBef>
                <a:spcPct val="0"/>
              </a:spcBef>
            </a:pPr>
          </a:p>
          <a:p>
            <a:pPr algn="ctr" marL="777240" indent="-388620" lvl="1">
              <a:lnSpc>
                <a:spcPts val="3888"/>
              </a:lnSpc>
              <a:spcBef>
                <a:spcPct val="0"/>
              </a:spcBef>
              <a:buFont typeface="Arial"/>
              <a:buChar char="•"/>
            </a:pPr>
            <a:r>
              <a:rPr lang="en-US" sz="3600">
                <a:solidFill>
                  <a:srgbClr val="000000"/>
                </a:solidFill>
                <a:latin typeface="Arimo"/>
                <a:ea typeface="Arimo"/>
                <a:cs typeface="Arimo"/>
                <a:sym typeface="Arimo"/>
              </a:rPr>
              <a:t>Pollution marine</a:t>
            </a:r>
          </a:p>
          <a:p>
            <a:pPr algn="ctr" marL="777240" indent="-388620" lvl="1">
              <a:lnSpc>
                <a:spcPts val="3888"/>
              </a:lnSpc>
              <a:spcBef>
                <a:spcPct val="0"/>
              </a:spcBef>
              <a:buFont typeface="Arial"/>
              <a:buChar char="•"/>
            </a:pPr>
            <a:r>
              <a:rPr lang="en-US" sz="3600">
                <a:solidFill>
                  <a:srgbClr val="000000"/>
                </a:solidFill>
                <a:latin typeface="Arimo"/>
                <a:ea typeface="Arimo"/>
                <a:cs typeface="Arimo"/>
                <a:sym typeface="Arimo"/>
              </a:rPr>
              <a:t>Destruction des habitats côtiers</a:t>
            </a:r>
          </a:p>
          <a:p>
            <a:pPr algn="ctr" marL="777240" indent="-388620" lvl="1">
              <a:lnSpc>
                <a:spcPts val="3888"/>
              </a:lnSpc>
              <a:spcBef>
                <a:spcPct val="0"/>
              </a:spcBef>
              <a:buFont typeface="Arial"/>
              <a:buChar char="•"/>
            </a:pPr>
            <a:r>
              <a:rPr lang="en-US" sz="3600">
                <a:solidFill>
                  <a:srgbClr val="000000"/>
                </a:solidFill>
                <a:latin typeface="Arimo"/>
                <a:ea typeface="Arimo"/>
                <a:cs typeface="Arimo"/>
                <a:sym typeface="Arimo"/>
              </a:rPr>
              <a:t>Changements chimiques des sédiments</a:t>
            </a:r>
          </a:p>
          <a:p>
            <a:pPr algn="ctr">
              <a:lnSpc>
                <a:spcPts val="3888"/>
              </a:lnSpc>
              <a:spcBef>
                <a:spcPct val="0"/>
              </a:spcBef>
            </a:pPr>
            <a:r>
              <a:rPr lang="en-US" sz="3600">
                <a:solidFill>
                  <a:srgbClr val="000000"/>
                </a:solidFill>
                <a:latin typeface="Arimo"/>
                <a:ea typeface="Arimo"/>
                <a:cs typeface="Arimo"/>
                <a:sym typeface="Arimo"/>
              </a:rPr>
              <a:t>👉 Ces facteurs menacent plutôt la bactérie elle-même, pas l’homme.</a:t>
            </a:r>
          </a:p>
          <a:p>
            <a:pPr algn="ctr">
              <a:lnSpc>
                <a:spcPts val="3888"/>
              </a:lnSpc>
              <a:spcBef>
                <a:spcPct val="0"/>
              </a:spcBef>
            </a:pPr>
          </a:p>
        </p:txBody>
      </p:sp>
      <p:sp>
        <p:nvSpPr>
          <p:cNvPr name="Freeform 3" id="3"/>
          <p:cNvSpPr/>
          <p:nvPr/>
        </p:nvSpPr>
        <p:spPr>
          <a:xfrm flipH="false" flipV="false" rot="0">
            <a:off x="11516167" y="2023218"/>
            <a:ext cx="6240564" cy="6240564"/>
          </a:xfrm>
          <a:custGeom>
            <a:avLst/>
            <a:gdLst/>
            <a:ahLst/>
            <a:cxnLst/>
            <a:rect r="r" b="b" t="t" l="l"/>
            <a:pathLst>
              <a:path h="6240564" w="6240564">
                <a:moveTo>
                  <a:pt x="0" y="0"/>
                </a:moveTo>
                <a:lnTo>
                  <a:pt x="6240565" y="0"/>
                </a:lnTo>
                <a:lnTo>
                  <a:pt x="6240565" y="6240564"/>
                </a:lnTo>
                <a:lnTo>
                  <a:pt x="0" y="6240564"/>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7100" cy="10286100"/>
            <a:chOff x="0" y="0"/>
            <a:chExt cx="24382800" cy="13714800"/>
          </a:xfrm>
        </p:grpSpPr>
        <p:sp>
          <p:nvSpPr>
            <p:cNvPr name="Freeform 3" id="3" descr="preencoded.png"/>
            <p:cNvSpPr/>
            <p:nvPr/>
          </p:nvSpPr>
          <p:spPr>
            <a:xfrm flipH="false" flipV="false" rot="0">
              <a:off x="0" y="0"/>
              <a:ext cx="24382857" cy="13714857"/>
            </a:xfrm>
            <a:custGeom>
              <a:avLst/>
              <a:gdLst/>
              <a:ahLst/>
              <a:cxnLst/>
              <a:rect r="r" b="b" t="t" l="l"/>
              <a:pathLst>
                <a:path h="13714857" w="24382857">
                  <a:moveTo>
                    <a:pt x="0" y="0"/>
                  </a:moveTo>
                  <a:lnTo>
                    <a:pt x="24382857" y="0"/>
                  </a:lnTo>
                  <a:lnTo>
                    <a:pt x="24382857" y="13714857"/>
                  </a:lnTo>
                  <a:lnTo>
                    <a:pt x="0" y="13714857"/>
                  </a:lnTo>
                  <a:lnTo>
                    <a:pt x="0" y="0"/>
                  </a:lnTo>
                  <a:close/>
                </a:path>
              </a:pathLst>
            </a:custGeom>
            <a:blipFill>
              <a:blip r:embed="rId2"/>
              <a:stretch>
                <a:fillRect l="0" t="-1" r="0" b="-1"/>
              </a:stretch>
            </a:blipFill>
          </p:spPr>
        </p:sp>
      </p:grpSp>
      <p:grpSp>
        <p:nvGrpSpPr>
          <p:cNvPr name="Group 4" id="4"/>
          <p:cNvGrpSpPr/>
          <p:nvPr/>
        </p:nvGrpSpPr>
        <p:grpSpPr>
          <a:xfrm rot="0">
            <a:off x="0" y="0"/>
            <a:ext cx="18287100" cy="10286100"/>
            <a:chOff x="0" y="0"/>
            <a:chExt cx="24382800" cy="13714800"/>
          </a:xfrm>
        </p:grpSpPr>
        <p:sp>
          <p:nvSpPr>
            <p:cNvPr name="Freeform 5" id="5"/>
            <p:cNvSpPr/>
            <p:nvPr/>
          </p:nvSpPr>
          <p:spPr>
            <a:xfrm flipH="false" flipV="false" rot="0">
              <a:off x="0" y="0"/>
              <a:ext cx="24382857" cy="13714857"/>
            </a:xfrm>
            <a:custGeom>
              <a:avLst/>
              <a:gdLst/>
              <a:ahLst/>
              <a:cxnLst/>
              <a:rect r="r" b="b" t="t" l="l"/>
              <a:pathLst>
                <a:path h="13714857" w="24382857">
                  <a:moveTo>
                    <a:pt x="0" y="0"/>
                  </a:moveTo>
                  <a:lnTo>
                    <a:pt x="24382857" y="0"/>
                  </a:lnTo>
                  <a:lnTo>
                    <a:pt x="24382857" y="13714857"/>
                  </a:lnTo>
                  <a:lnTo>
                    <a:pt x="0" y="13714857"/>
                  </a:lnTo>
                  <a:close/>
                </a:path>
              </a:pathLst>
            </a:custGeom>
            <a:solidFill>
              <a:srgbClr val="E5F9F2">
                <a:alpha val="90196"/>
              </a:srgbClr>
            </a:solidFill>
            <a:ln w="12700">
              <a:solidFill>
                <a:srgbClr val="000000"/>
              </a:solidFill>
            </a:ln>
          </p:spPr>
        </p:sp>
      </p:grpSp>
      <p:grpSp>
        <p:nvGrpSpPr>
          <p:cNvPr name="Group 6" id="6"/>
          <p:cNvGrpSpPr/>
          <p:nvPr/>
        </p:nvGrpSpPr>
        <p:grpSpPr>
          <a:xfrm rot="0">
            <a:off x="331200" y="599334"/>
            <a:ext cx="17041500" cy="1862100"/>
            <a:chOff x="0" y="0"/>
            <a:chExt cx="22722000" cy="2482800"/>
          </a:xfrm>
        </p:grpSpPr>
        <p:sp>
          <p:nvSpPr>
            <p:cNvPr name="Freeform 7" id="7"/>
            <p:cNvSpPr/>
            <p:nvPr/>
          </p:nvSpPr>
          <p:spPr>
            <a:xfrm flipH="false" flipV="false" rot="0">
              <a:off x="0" y="0"/>
              <a:ext cx="22722001" cy="2482800"/>
            </a:xfrm>
            <a:custGeom>
              <a:avLst/>
              <a:gdLst/>
              <a:ahLst/>
              <a:cxnLst/>
              <a:rect r="r" b="b" t="t" l="l"/>
              <a:pathLst>
                <a:path h="2482800" w="22722001">
                  <a:moveTo>
                    <a:pt x="0" y="0"/>
                  </a:moveTo>
                  <a:lnTo>
                    <a:pt x="22722001" y="0"/>
                  </a:lnTo>
                  <a:lnTo>
                    <a:pt x="22722001" y="2482800"/>
                  </a:lnTo>
                  <a:lnTo>
                    <a:pt x="0" y="2482800"/>
                  </a:lnTo>
                  <a:close/>
                </a:path>
              </a:pathLst>
            </a:custGeom>
            <a:solidFill>
              <a:srgbClr val="000000">
                <a:alpha val="0"/>
              </a:srgbClr>
            </a:solidFill>
          </p:spPr>
        </p:sp>
        <p:sp>
          <p:nvSpPr>
            <p:cNvPr name="TextBox 8" id="8"/>
            <p:cNvSpPr txBox="true"/>
            <p:nvPr/>
          </p:nvSpPr>
          <p:spPr>
            <a:xfrm>
              <a:off x="0" y="66675"/>
              <a:ext cx="22722000" cy="2416125"/>
            </a:xfrm>
            <a:prstGeom prst="rect">
              <a:avLst/>
            </a:prstGeom>
          </p:spPr>
          <p:txBody>
            <a:bodyPr anchor="ctr" rtlCol="false" tIns="0" lIns="0" bIns="0" rIns="0"/>
            <a:lstStyle/>
            <a:p>
              <a:pPr algn="l">
                <a:lnSpc>
                  <a:spcPts val="5940"/>
                </a:lnSpc>
              </a:pPr>
              <a:r>
                <a:rPr lang="en-US" sz="5500" b="true">
                  <a:solidFill>
                    <a:srgbClr val="006747"/>
                  </a:solidFill>
                  <a:latin typeface="Noto Serif Bold"/>
                  <a:ea typeface="Noto Serif Bold"/>
                  <a:cs typeface="Noto Serif Bold"/>
                  <a:sym typeface="Noto Serif Bold"/>
                </a:rPr>
                <a:t>Conclusion : Un géant qui change notre vision du monde microbien  </a:t>
              </a:r>
            </a:p>
            <a:p>
              <a:pPr algn="l">
                <a:lnSpc>
                  <a:spcPts val="5940"/>
                </a:lnSpc>
              </a:pPr>
            </a:p>
          </p:txBody>
        </p:sp>
      </p:grpSp>
      <p:sp>
        <p:nvSpPr>
          <p:cNvPr name="TextBox 9" id="9"/>
          <p:cNvSpPr txBox="true"/>
          <p:nvPr/>
        </p:nvSpPr>
        <p:spPr>
          <a:xfrm rot="0">
            <a:off x="641606" y="2347134"/>
            <a:ext cx="16483369" cy="7029302"/>
          </a:xfrm>
          <a:prstGeom prst="rect">
            <a:avLst/>
          </a:prstGeom>
        </p:spPr>
        <p:txBody>
          <a:bodyPr anchor="t" rtlCol="false" tIns="0" lIns="0" bIns="0" rIns="0">
            <a:spAutoFit/>
          </a:bodyPr>
          <a:lstStyle/>
          <a:p>
            <a:pPr algn="l">
              <a:lnSpc>
                <a:spcPts val="4343"/>
              </a:lnSpc>
            </a:pPr>
            <a:r>
              <a:rPr lang="en-US" sz="2681">
                <a:solidFill>
                  <a:srgbClr val="000000"/>
                </a:solidFill>
                <a:latin typeface="Inter"/>
                <a:ea typeface="Inter"/>
                <a:cs typeface="Inter"/>
                <a:sym typeface="Inter"/>
              </a:rPr>
              <a:t>Thiomargarita magnifica est bien plus qu'une simple bactérie géante. C'est un emblème de la complexité</a:t>
            </a:r>
          </a:p>
          <a:p>
            <a:pPr algn="l">
              <a:lnSpc>
                <a:spcPts val="4343"/>
              </a:lnSpc>
            </a:pPr>
            <a:r>
              <a:rPr lang="en-US" sz="2681">
                <a:solidFill>
                  <a:srgbClr val="000000"/>
                </a:solidFill>
                <a:latin typeface="Inter"/>
                <a:ea typeface="Inter"/>
                <a:cs typeface="Inter"/>
                <a:sym typeface="Inter"/>
              </a:rPr>
              <a:t>et de la diversité de la vie microbienne, prouvant que la nature recèle encore des surprises extraordinaires.</a:t>
            </a:r>
          </a:p>
          <a:p>
            <a:pPr algn="l">
              <a:lnSpc>
                <a:spcPts val="4343"/>
              </a:lnSpc>
            </a:pPr>
            <a:r>
              <a:rPr lang="en-US" sz="2681">
                <a:solidFill>
                  <a:srgbClr val="000000"/>
                </a:solidFill>
                <a:latin typeface="Inter"/>
                <a:ea typeface="Inter"/>
                <a:cs typeface="Inter"/>
                <a:sym typeface="Inter"/>
              </a:rPr>
              <a:t>Elle nous pousse à reconsidérer nos définitions et à explorer davantage les écosystèmes marins,</a:t>
            </a:r>
          </a:p>
          <a:p>
            <a:pPr algn="l">
              <a:lnSpc>
                <a:spcPts val="4343"/>
              </a:lnSpc>
            </a:pPr>
            <a:r>
              <a:rPr lang="en-US" sz="2681">
                <a:solidFill>
                  <a:srgbClr val="000000"/>
                </a:solidFill>
                <a:latin typeface="Inter"/>
                <a:ea typeface="Inter"/>
                <a:cs typeface="Inter"/>
                <a:sym typeface="Inter"/>
              </a:rPr>
              <a:t>véritables trésors de la microbiologie moderne.</a:t>
            </a:r>
          </a:p>
          <a:p>
            <a:pPr algn="l">
              <a:lnSpc>
                <a:spcPts val="4343"/>
              </a:lnSpc>
            </a:pPr>
            <a:r>
              <a:rPr lang="en-US" sz="2681">
                <a:solidFill>
                  <a:srgbClr val="000000"/>
                </a:solidFill>
                <a:latin typeface="Inter"/>
                <a:ea typeface="Inter"/>
                <a:cs typeface="Inter"/>
                <a:sym typeface="Inter"/>
              </a:rPr>
              <a:t>Les bactéries géantes sont de véritables géantes du monde microscopique.</a:t>
            </a:r>
          </a:p>
          <a:p>
            <a:pPr algn="l">
              <a:lnSpc>
                <a:spcPts val="4343"/>
              </a:lnSpc>
            </a:pPr>
            <a:r>
              <a:rPr lang="en-US" sz="2681">
                <a:solidFill>
                  <a:srgbClr val="000000"/>
                </a:solidFill>
                <a:latin typeface="Inter"/>
                <a:ea typeface="Inter"/>
                <a:cs typeface="Inter"/>
                <a:sym typeface="Inter"/>
              </a:rPr>
              <a:t>Leur taille exceptionnelle, leur structure interne complexe et leur rôle écologique essentiel font d’elles</a:t>
            </a:r>
          </a:p>
          <a:p>
            <a:pPr algn="l">
              <a:lnSpc>
                <a:spcPts val="4343"/>
              </a:lnSpc>
            </a:pPr>
            <a:r>
              <a:rPr lang="en-US" sz="2681">
                <a:solidFill>
                  <a:srgbClr val="000000"/>
                </a:solidFill>
                <a:latin typeface="Inter"/>
                <a:ea typeface="Inter"/>
                <a:cs typeface="Inter"/>
                <a:sym typeface="Inter"/>
              </a:rPr>
              <a:t>des organismes fascinants.</a:t>
            </a:r>
          </a:p>
          <a:p>
            <a:pPr algn="l">
              <a:lnSpc>
                <a:spcPts val="4343"/>
              </a:lnSpc>
            </a:pPr>
            <a:r>
              <a:rPr lang="en-US" sz="2681">
                <a:solidFill>
                  <a:srgbClr val="000000"/>
                </a:solidFill>
                <a:latin typeface="Inter"/>
                <a:ea typeface="Inter"/>
                <a:cs typeface="Inter"/>
                <a:sym typeface="Inter"/>
              </a:rPr>
              <a:t>Elles montrent que la vie peut s’adapter à presque tous les milieux, même les plus extrêmes, et qu’une</a:t>
            </a:r>
          </a:p>
          <a:p>
            <a:pPr algn="l">
              <a:lnSpc>
                <a:spcPts val="4343"/>
              </a:lnSpc>
            </a:pPr>
            <a:r>
              <a:rPr lang="en-US" sz="2681">
                <a:solidFill>
                  <a:srgbClr val="000000"/>
                </a:solidFill>
                <a:latin typeface="Inter"/>
                <a:ea typeface="Inter"/>
                <a:cs typeface="Inter"/>
                <a:sym typeface="Inter"/>
              </a:rPr>
              <a:t>seule cellule peut accomplir des fonctions d’une étonnante complexité.</a:t>
            </a:r>
          </a:p>
          <a:p>
            <a:pPr algn="l">
              <a:lnSpc>
                <a:spcPts val="4343"/>
              </a:lnSpc>
            </a:pPr>
            <a:r>
              <a:rPr lang="en-US" sz="2681">
                <a:solidFill>
                  <a:srgbClr val="000000"/>
                </a:solidFill>
                <a:latin typeface="Inter"/>
                <a:ea typeface="Inter"/>
                <a:cs typeface="Inter"/>
                <a:sym typeface="Inter"/>
              </a:rPr>
              <a:t>Leur étude permet de mieux comprendre les limites de la vie, l’évolution des cellules, et le</a:t>
            </a:r>
          </a:p>
          <a:p>
            <a:pPr algn="l">
              <a:lnSpc>
                <a:spcPts val="4343"/>
              </a:lnSpc>
            </a:pPr>
            <a:r>
              <a:rPr lang="en-US" sz="2681">
                <a:solidFill>
                  <a:srgbClr val="000000"/>
                </a:solidFill>
                <a:latin typeface="Inter"/>
                <a:ea typeface="Inter"/>
                <a:cs typeface="Inter"/>
                <a:sym typeface="Inter"/>
              </a:rPr>
              <a:t>fonctionnement caché des écosystèmes marins et terrestres.</a:t>
            </a:r>
          </a:p>
        </p:txBody>
      </p:sp>
      <p:sp>
        <p:nvSpPr>
          <p:cNvPr name="TextBox 10" id="10"/>
          <p:cNvSpPr txBox="true"/>
          <p:nvPr/>
        </p:nvSpPr>
        <p:spPr>
          <a:xfrm rot="0">
            <a:off x="15432695" y="9854270"/>
            <a:ext cx="2854405" cy="431830"/>
          </a:xfrm>
          <a:prstGeom prst="rect">
            <a:avLst/>
          </a:prstGeom>
        </p:spPr>
        <p:txBody>
          <a:bodyPr anchor="t" rtlCol="false" tIns="0" lIns="0" bIns="0" rIns="0">
            <a:spAutoFit/>
          </a:bodyPr>
          <a:lstStyle/>
          <a:p>
            <a:pPr algn="ctr">
              <a:lnSpc>
                <a:spcPts val="3544"/>
              </a:lnSpc>
              <a:spcBef>
                <a:spcPct val="0"/>
              </a:spcBef>
            </a:pPr>
            <a:r>
              <a:rPr lang="en-US" sz="2162">
                <a:solidFill>
                  <a:srgbClr val="000000"/>
                </a:solidFill>
                <a:latin typeface="Arimo"/>
                <a:ea typeface="Arimo"/>
                <a:cs typeface="Arimo"/>
                <a:sym typeface="Arimo"/>
              </a:rPr>
              <a:t>thi</a:t>
            </a:r>
            <a:r>
              <a:rPr lang="en-US" sz="2162">
                <a:solidFill>
                  <a:srgbClr val="000000"/>
                </a:solidFill>
                <a:latin typeface="Arimo"/>
                <a:ea typeface="Arimo"/>
                <a:cs typeface="Arimo"/>
                <a:sym typeface="Arimo"/>
              </a:rPr>
              <a:t>omargarita magnifica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5F9F2"/>
        </a:solidFill>
      </p:bgPr>
    </p:bg>
    <p:spTree>
      <p:nvGrpSpPr>
        <p:cNvPr id="1" name=""/>
        <p:cNvGrpSpPr/>
        <p:nvPr/>
      </p:nvGrpSpPr>
      <p:grpSpPr>
        <a:xfrm>
          <a:off x="0" y="0"/>
          <a:ext cx="0" cy="0"/>
          <a:chOff x="0" y="0"/>
          <a:chExt cx="0" cy="0"/>
        </a:xfrm>
      </p:grpSpPr>
      <p:sp>
        <p:nvSpPr>
          <p:cNvPr name="TextBox 2" id="2"/>
          <p:cNvSpPr txBox="true"/>
          <p:nvPr/>
        </p:nvSpPr>
        <p:spPr>
          <a:xfrm rot="0">
            <a:off x="1923983" y="1798236"/>
            <a:ext cx="11152450" cy="4825318"/>
          </a:xfrm>
          <a:prstGeom prst="rect">
            <a:avLst/>
          </a:prstGeom>
        </p:spPr>
        <p:txBody>
          <a:bodyPr anchor="t" rtlCol="false" tIns="0" lIns="0" bIns="0" rIns="0">
            <a:spAutoFit/>
          </a:bodyPr>
          <a:lstStyle/>
          <a:p>
            <a:pPr algn="ctr">
              <a:lnSpc>
                <a:spcPts val="20394"/>
              </a:lnSpc>
            </a:pPr>
            <a:r>
              <a:rPr lang="en-US" sz="8157" u="sng">
                <a:solidFill>
                  <a:srgbClr val="000000"/>
                </a:solidFill>
                <a:latin typeface="League Spartan"/>
                <a:ea typeface="League Spartan"/>
                <a:cs typeface="League Spartan"/>
                <a:sym typeface="League Spartan"/>
              </a:rPr>
              <a:t>MERCI POUR VOTRE </a:t>
            </a:r>
          </a:p>
          <a:p>
            <a:pPr algn="ctr">
              <a:lnSpc>
                <a:spcPts val="20394"/>
              </a:lnSpc>
            </a:pPr>
            <a:r>
              <a:rPr lang="en-US" sz="8157" u="sng">
                <a:solidFill>
                  <a:srgbClr val="000000"/>
                </a:solidFill>
                <a:latin typeface="League Spartan"/>
                <a:ea typeface="League Spartan"/>
                <a:cs typeface="League Spartan"/>
                <a:sym typeface="League Spartan"/>
              </a:rPr>
              <a:t>ATTENTION </a:t>
            </a:r>
          </a:p>
        </p:txBody>
      </p:sp>
      <p:sp>
        <p:nvSpPr>
          <p:cNvPr name="Freeform 3" id="3"/>
          <p:cNvSpPr/>
          <p:nvPr/>
        </p:nvSpPr>
        <p:spPr>
          <a:xfrm flipH="false" flipV="false" rot="0">
            <a:off x="13122991" y="1419640"/>
            <a:ext cx="5165009" cy="7447720"/>
          </a:xfrm>
          <a:custGeom>
            <a:avLst/>
            <a:gdLst/>
            <a:ahLst/>
            <a:cxnLst/>
            <a:rect r="r" b="b" t="t" l="l"/>
            <a:pathLst>
              <a:path h="7447720" w="5165009">
                <a:moveTo>
                  <a:pt x="0" y="0"/>
                </a:moveTo>
                <a:lnTo>
                  <a:pt x="5165009" y="0"/>
                </a:lnTo>
                <a:lnTo>
                  <a:pt x="5165009" y="7447720"/>
                </a:lnTo>
                <a:lnTo>
                  <a:pt x="0" y="7447720"/>
                </a:lnTo>
                <a:lnTo>
                  <a:pt x="0" y="0"/>
                </a:lnTo>
                <a:close/>
              </a:path>
            </a:pathLst>
          </a:custGeom>
          <a:blipFill>
            <a:blip r:embed="rId2"/>
            <a:stretch>
              <a:fillRect l="-15828" t="0" r="-15828" b="0"/>
            </a:stretch>
          </a:blipFill>
        </p:spPr>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7100" cy="10286100"/>
            <a:chOff x="0" y="0"/>
            <a:chExt cx="24382800" cy="13714800"/>
          </a:xfrm>
        </p:grpSpPr>
        <p:sp>
          <p:nvSpPr>
            <p:cNvPr name="Freeform 3" id="3" descr="preencoded.png"/>
            <p:cNvSpPr/>
            <p:nvPr/>
          </p:nvSpPr>
          <p:spPr>
            <a:xfrm flipH="false" flipV="false" rot="0">
              <a:off x="0" y="0"/>
              <a:ext cx="24382857" cy="13714857"/>
            </a:xfrm>
            <a:custGeom>
              <a:avLst/>
              <a:gdLst/>
              <a:ahLst/>
              <a:cxnLst/>
              <a:rect r="r" b="b" t="t" l="l"/>
              <a:pathLst>
                <a:path h="13714857" w="24382857">
                  <a:moveTo>
                    <a:pt x="0" y="0"/>
                  </a:moveTo>
                  <a:lnTo>
                    <a:pt x="24382857" y="0"/>
                  </a:lnTo>
                  <a:lnTo>
                    <a:pt x="24382857" y="13714857"/>
                  </a:lnTo>
                  <a:lnTo>
                    <a:pt x="0" y="13714857"/>
                  </a:lnTo>
                  <a:lnTo>
                    <a:pt x="0" y="0"/>
                  </a:lnTo>
                  <a:close/>
                </a:path>
              </a:pathLst>
            </a:custGeom>
            <a:blipFill>
              <a:blip r:embed="rId3"/>
              <a:stretch>
                <a:fillRect l="0" t="-1" r="0" b="-1"/>
              </a:stretch>
            </a:blipFill>
          </p:spPr>
        </p:sp>
      </p:grpSp>
      <p:grpSp>
        <p:nvGrpSpPr>
          <p:cNvPr name="Group 4" id="4"/>
          <p:cNvGrpSpPr/>
          <p:nvPr/>
        </p:nvGrpSpPr>
        <p:grpSpPr>
          <a:xfrm rot="0">
            <a:off x="0" y="0"/>
            <a:ext cx="18287100" cy="10286100"/>
            <a:chOff x="0" y="0"/>
            <a:chExt cx="24382800" cy="13714800"/>
          </a:xfrm>
        </p:grpSpPr>
        <p:sp>
          <p:nvSpPr>
            <p:cNvPr name="Freeform 5" id="5"/>
            <p:cNvSpPr/>
            <p:nvPr/>
          </p:nvSpPr>
          <p:spPr>
            <a:xfrm flipH="false" flipV="false" rot="0">
              <a:off x="0" y="0"/>
              <a:ext cx="24382857" cy="13714857"/>
            </a:xfrm>
            <a:custGeom>
              <a:avLst/>
              <a:gdLst/>
              <a:ahLst/>
              <a:cxnLst/>
              <a:rect r="r" b="b" t="t" l="l"/>
              <a:pathLst>
                <a:path h="13714857" w="24382857">
                  <a:moveTo>
                    <a:pt x="0" y="0"/>
                  </a:moveTo>
                  <a:lnTo>
                    <a:pt x="24382857" y="0"/>
                  </a:lnTo>
                  <a:lnTo>
                    <a:pt x="24382857" y="13714857"/>
                  </a:lnTo>
                  <a:lnTo>
                    <a:pt x="0" y="13714857"/>
                  </a:lnTo>
                  <a:close/>
                </a:path>
              </a:pathLst>
            </a:custGeom>
            <a:solidFill>
              <a:srgbClr val="E5F9F2">
                <a:alpha val="90196"/>
              </a:srgbClr>
            </a:solidFill>
            <a:ln w="12700">
              <a:solidFill>
                <a:srgbClr val="000000"/>
              </a:solidFill>
            </a:ln>
          </p:spPr>
        </p:sp>
      </p:grpSp>
      <p:sp>
        <p:nvSpPr>
          <p:cNvPr name="TextBox 6" id="6"/>
          <p:cNvSpPr txBox="true"/>
          <p:nvPr/>
        </p:nvSpPr>
        <p:spPr>
          <a:xfrm rot="0">
            <a:off x="347850" y="226275"/>
            <a:ext cx="7890629" cy="541353"/>
          </a:xfrm>
          <a:prstGeom prst="rect">
            <a:avLst/>
          </a:prstGeom>
        </p:spPr>
        <p:txBody>
          <a:bodyPr anchor="t" rtlCol="false" tIns="0" lIns="0" bIns="0" rIns="0">
            <a:spAutoFit/>
          </a:bodyPr>
          <a:lstStyle/>
          <a:p>
            <a:pPr algn="l">
              <a:lnSpc>
                <a:spcPts val="4377"/>
              </a:lnSpc>
            </a:pPr>
            <a:r>
              <a:rPr lang="en-US" sz="3512" b="true">
                <a:solidFill>
                  <a:srgbClr val="006747"/>
                </a:solidFill>
                <a:latin typeface="Noto Serif Bold"/>
                <a:ea typeface="Noto Serif Bold"/>
                <a:cs typeface="Noto Serif Bold"/>
                <a:sym typeface="Noto Serif Bold"/>
              </a:rPr>
              <a:t>Qu´est-ce qu´une bactérie géante !</a:t>
            </a:r>
          </a:p>
        </p:txBody>
      </p:sp>
      <p:sp>
        <p:nvSpPr>
          <p:cNvPr name="TextBox 7" id="7"/>
          <p:cNvSpPr txBox="true"/>
          <p:nvPr/>
        </p:nvSpPr>
        <p:spPr>
          <a:xfrm rot="0">
            <a:off x="8516250" y="349314"/>
            <a:ext cx="9771750" cy="9515475"/>
          </a:xfrm>
          <a:prstGeom prst="rect">
            <a:avLst/>
          </a:prstGeom>
        </p:spPr>
        <p:txBody>
          <a:bodyPr anchor="t" rtlCol="false" tIns="0" lIns="0" bIns="0" rIns="0">
            <a:spAutoFit/>
          </a:bodyPr>
          <a:lstStyle/>
          <a:p>
            <a:pPr algn="l">
              <a:lnSpc>
                <a:spcPts val="4499"/>
              </a:lnSpc>
            </a:pPr>
            <a:r>
              <a:rPr lang="en-US" sz="2499" b="true">
                <a:solidFill>
                  <a:srgbClr val="4B4A4A"/>
                </a:solidFill>
                <a:latin typeface="Arimo Bold"/>
                <a:ea typeface="Arimo Bold"/>
                <a:cs typeface="Arimo Bold"/>
                <a:sym typeface="Arimo Bold"/>
              </a:rPr>
              <a:t>Les microorganismes, dont les bactéries font partie, sont partout autour de nous, jouant un rôle essentiel dans les écosystèmes, la santé et la biosphère. Parmi ces organismes microscopiques, certaines bactéries hors normes se distinguent par leur taille exceptionnelle, qualifiées de bactéries géantes. Leur dimension hors du commun remet en question la conception traditionnelle de la microfaune, tout en offrant un aperçu fascinant de la diversité de la vie microscopique. De plus, ces microorganismes ne vivent pas en isolation : ils interagissent constamment avec d'autres bactéries, virus, ou même des eucaryotes, formant des réseaux complexes qui influencent leur environnement. L'étude de ces bactéries géantes et de leurs interactions permet de mieux comprendre la dynamique de la vie microscopique, ses enjeux biologiques et écologiques. Nous verrons donc dans cet exposé comment ces bactéries hors normes existent, évoluent, et interagissent dans leur milieu.</a:t>
            </a:r>
          </a:p>
        </p:txBody>
      </p:sp>
      <p:grpSp>
        <p:nvGrpSpPr>
          <p:cNvPr name="Group 8" id="8"/>
          <p:cNvGrpSpPr>
            <a:grpSpLocks noChangeAspect="true"/>
          </p:cNvGrpSpPr>
          <p:nvPr/>
        </p:nvGrpSpPr>
        <p:grpSpPr>
          <a:xfrm rot="0">
            <a:off x="142200" y="1291950"/>
            <a:ext cx="8031150" cy="8324550"/>
            <a:chOff x="0" y="0"/>
            <a:chExt cx="10708200" cy="11099400"/>
          </a:xfrm>
        </p:grpSpPr>
        <p:sp>
          <p:nvSpPr>
            <p:cNvPr name="Freeform 9" id="9" descr="preencoded.png"/>
            <p:cNvSpPr/>
            <p:nvPr/>
          </p:nvSpPr>
          <p:spPr>
            <a:xfrm flipH="false" flipV="false" rot="0">
              <a:off x="0" y="0"/>
              <a:ext cx="10708259" cy="11099419"/>
            </a:xfrm>
            <a:custGeom>
              <a:avLst/>
              <a:gdLst/>
              <a:ahLst/>
              <a:cxnLst/>
              <a:rect r="r" b="b" t="t" l="l"/>
              <a:pathLst>
                <a:path h="11099419" w="10708259">
                  <a:moveTo>
                    <a:pt x="0" y="0"/>
                  </a:moveTo>
                  <a:lnTo>
                    <a:pt x="10708259" y="0"/>
                  </a:lnTo>
                  <a:lnTo>
                    <a:pt x="10708259" y="11099419"/>
                  </a:lnTo>
                  <a:lnTo>
                    <a:pt x="0" y="11099419"/>
                  </a:lnTo>
                  <a:lnTo>
                    <a:pt x="0" y="0"/>
                  </a:lnTo>
                  <a:close/>
                </a:path>
              </a:pathLst>
            </a:custGeom>
            <a:blipFill>
              <a:blip r:embed="rId4"/>
              <a:stretch>
                <a:fillRect l="-27554" t="0" r="-27553" b="0"/>
              </a:stretch>
            </a:blipFill>
          </p:spPr>
        </p:sp>
      </p:gr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7100" cy="10286100"/>
            <a:chOff x="0" y="0"/>
            <a:chExt cx="24382800" cy="13714800"/>
          </a:xfrm>
        </p:grpSpPr>
        <p:sp>
          <p:nvSpPr>
            <p:cNvPr name="Freeform 3" id="3" descr="preencoded.png"/>
            <p:cNvSpPr/>
            <p:nvPr/>
          </p:nvSpPr>
          <p:spPr>
            <a:xfrm flipH="false" flipV="false" rot="0">
              <a:off x="0" y="0"/>
              <a:ext cx="24382857" cy="13714857"/>
            </a:xfrm>
            <a:custGeom>
              <a:avLst/>
              <a:gdLst/>
              <a:ahLst/>
              <a:cxnLst/>
              <a:rect r="r" b="b" t="t" l="l"/>
              <a:pathLst>
                <a:path h="13714857" w="24382857">
                  <a:moveTo>
                    <a:pt x="0" y="0"/>
                  </a:moveTo>
                  <a:lnTo>
                    <a:pt x="24382857" y="0"/>
                  </a:lnTo>
                  <a:lnTo>
                    <a:pt x="24382857" y="13714857"/>
                  </a:lnTo>
                  <a:lnTo>
                    <a:pt x="0" y="13714857"/>
                  </a:lnTo>
                  <a:lnTo>
                    <a:pt x="0" y="0"/>
                  </a:lnTo>
                  <a:close/>
                </a:path>
              </a:pathLst>
            </a:custGeom>
            <a:blipFill>
              <a:blip r:embed="rId3"/>
              <a:stretch>
                <a:fillRect l="0" t="-1" r="0" b="-1"/>
              </a:stretch>
            </a:blipFill>
          </p:spPr>
        </p:sp>
      </p:grpSp>
      <p:grpSp>
        <p:nvGrpSpPr>
          <p:cNvPr name="Group 4" id="4"/>
          <p:cNvGrpSpPr/>
          <p:nvPr/>
        </p:nvGrpSpPr>
        <p:grpSpPr>
          <a:xfrm rot="0">
            <a:off x="0" y="0"/>
            <a:ext cx="18287100" cy="10286100"/>
            <a:chOff x="0" y="0"/>
            <a:chExt cx="24382800" cy="13714800"/>
          </a:xfrm>
        </p:grpSpPr>
        <p:sp>
          <p:nvSpPr>
            <p:cNvPr name="Freeform 5" id="5"/>
            <p:cNvSpPr/>
            <p:nvPr/>
          </p:nvSpPr>
          <p:spPr>
            <a:xfrm flipH="false" flipV="false" rot="0">
              <a:off x="0" y="0"/>
              <a:ext cx="24382857" cy="13714857"/>
            </a:xfrm>
            <a:custGeom>
              <a:avLst/>
              <a:gdLst/>
              <a:ahLst/>
              <a:cxnLst/>
              <a:rect r="r" b="b" t="t" l="l"/>
              <a:pathLst>
                <a:path h="13714857" w="24382857">
                  <a:moveTo>
                    <a:pt x="0" y="0"/>
                  </a:moveTo>
                  <a:lnTo>
                    <a:pt x="24382857" y="0"/>
                  </a:lnTo>
                  <a:lnTo>
                    <a:pt x="24382857" y="13714857"/>
                  </a:lnTo>
                  <a:lnTo>
                    <a:pt x="0" y="13714857"/>
                  </a:lnTo>
                  <a:close/>
                </a:path>
              </a:pathLst>
            </a:custGeom>
            <a:solidFill>
              <a:srgbClr val="E5F9F2">
                <a:alpha val="90196"/>
              </a:srgbClr>
            </a:solidFill>
            <a:ln w="12700">
              <a:solidFill>
                <a:srgbClr val="000000"/>
              </a:solidFill>
            </a:ln>
          </p:spPr>
        </p:sp>
      </p:grpSp>
      <p:grpSp>
        <p:nvGrpSpPr>
          <p:cNvPr name="Group 6" id="6"/>
          <p:cNvGrpSpPr>
            <a:grpSpLocks noChangeAspect="true"/>
          </p:cNvGrpSpPr>
          <p:nvPr/>
        </p:nvGrpSpPr>
        <p:grpSpPr>
          <a:xfrm rot="0">
            <a:off x="16048800" y="9687150"/>
            <a:ext cx="2152350" cy="513450"/>
            <a:chOff x="0" y="0"/>
            <a:chExt cx="2869800" cy="684600"/>
          </a:xfrm>
        </p:grpSpPr>
        <p:sp>
          <p:nvSpPr>
            <p:cNvPr name="Freeform 7" id="7" descr="preencoded.png">
              <a:hlinkClick r:id="rId4" tooltip="https://gamma.app/?utm_source=made-with-gamma"/>
            </p:cNvPr>
            <p:cNvSpPr/>
            <p:nvPr/>
          </p:nvSpPr>
          <p:spPr>
            <a:xfrm flipH="false" flipV="false" rot="0">
              <a:off x="0" y="0"/>
              <a:ext cx="2869819" cy="684657"/>
            </a:xfrm>
            <a:custGeom>
              <a:avLst/>
              <a:gdLst/>
              <a:ahLst/>
              <a:cxnLst/>
              <a:rect r="r" b="b" t="t" l="l"/>
              <a:pathLst>
                <a:path h="684657" w="2869819">
                  <a:moveTo>
                    <a:pt x="0" y="0"/>
                  </a:moveTo>
                  <a:lnTo>
                    <a:pt x="2869819" y="0"/>
                  </a:lnTo>
                  <a:lnTo>
                    <a:pt x="2869819" y="684657"/>
                  </a:lnTo>
                  <a:lnTo>
                    <a:pt x="0" y="684657"/>
                  </a:lnTo>
                  <a:lnTo>
                    <a:pt x="0" y="0"/>
                  </a:lnTo>
                  <a:close/>
                </a:path>
              </a:pathLst>
            </a:custGeom>
            <a:blipFill>
              <a:blip r:embed="rId5"/>
              <a:stretch>
                <a:fillRect l="0" t="-66" r="0" b="-58"/>
              </a:stretch>
            </a:blipFill>
          </p:spPr>
        </p:sp>
      </p:grpSp>
      <p:sp>
        <p:nvSpPr>
          <p:cNvPr name="TextBox 8" id="8"/>
          <p:cNvSpPr txBox="true"/>
          <p:nvPr/>
        </p:nvSpPr>
        <p:spPr>
          <a:xfrm rot="0">
            <a:off x="2318296" y="627795"/>
            <a:ext cx="14671109" cy="669825"/>
          </a:xfrm>
          <a:prstGeom prst="rect">
            <a:avLst/>
          </a:prstGeom>
        </p:spPr>
        <p:txBody>
          <a:bodyPr anchor="t" rtlCol="false" tIns="0" lIns="0" bIns="0" rIns="0">
            <a:spAutoFit/>
          </a:bodyPr>
          <a:lstStyle/>
          <a:p>
            <a:pPr algn="l">
              <a:lnSpc>
                <a:spcPts val="6813"/>
              </a:lnSpc>
            </a:pPr>
            <a:r>
              <a:rPr lang="en-US" sz="7499" b="true">
                <a:solidFill>
                  <a:srgbClr val="006747"/>
                </a:solidFill>
                <a:latin typeface="Noto Serif Bold"/>
                <a:ea typeface="Noto Serif Bold"/>
                <a:cs typeface="Noto Serif Bold"/>
                <a:sym typeface="Noto Serif Bold"/>
              </a:rPr>
              <a:t>Une bactérie visible à l’œil nu</a:t>
            </a:r>
          </a:p>
        </p:txBody>
      </p:sp>
      <p:sp>
        <p:nvSpPr>
          <p:cNvPr name="TextBox 9" id="9"/>
          <p:cNvSpPr txBox="true"/>
          <p:nvPr/>
        </p:nvSpPr>
        <p:spPr>
          <a:xfrm rot="0">
            <a:off x="60974" y="1565001"/>
            <a:ext cx="18636941" cy="961927"/>
          </a:xfrm>
          <a:prstGeom prst="rect">
            <a:avLst/>
          </a:prstGeom>
        </p:spPr>
        <p:txBody>
          <a:bodyPr anchor="t" rtlCol="false" tIns="0" lIns="0" bIns="0" rIns="0">
            <a:spAutoFit/>
          </a:bodyPr>
          <a:lstStyle/>
          <a:p>
            <a:pPr algn="l">
              <a:lnSpc>
                <a:spcPts val="3754"/>
              </a:lnSpc>
            </a:pPr>
            <a:r>
              <a:rPr lang="en-US" sz="2816">
                <a:solidFill>
                  <a:srgbClr val="000000"/>
                </a:solidFill>
                <a:latin typeface="Arimo"/>
                <a:ea typeface="Arimo"/>
                <a:cs typeface="Arimo"/>
                <a:sym typeface="Arimo"/>
              </a:rPr>
              <a:t>Découverte dans les mangroves de Guadeloupe,</a:t>
            </a:r>
            <a:r>
              <a:rPr lang="en-US" sz="2816">
                <a:solidFill>
                  <a:srgbClr val="4B4A4A"/>
                </a:solidFill>
                <a:latin typeface="Arimo"/>
                <a:ea typeface="Arimo"/>
                <a:cs typeface="Arimo"/>
                <a:sym typeface="Arimo"/>
              </a:rPr>
              <a:t> la </a:t>
            </a:r>
            <a:r>
              <a:rPr lang="en-US" b="true" sz="2816" i="true">
                <a:solidFill>
                  <a:srgbClr val="4B4A4A"/>
                </a:solidFill>
                <a:latin typeface="Arimo Bold Italics"/>
                <a:ea typeface="Arimo Bold Italics"/>
                <a:cs typeface="Arimo Bold Italics"/>
                <a:sym typeface="Arimo Bold Italics"/>
              </a:rPr>
              <a:t>Thiomargarita magnifica</a:t>
            </a:r>
            <a:r>
              <a:rPr lang="en-US" sz="2816">
                <a:solidFill>
                  <a:srgbClr val="4B4A4A"/>
                </a:solidFill>
                <a:latin typeface="Arimo"/>
                <a:ea typeface="Arimo"/>
                <a:cs typeface="Arimo"/>
                <a:sym typeface="Arimo"/>
              </a:rPr>
              <a:t> </a:t>
            </a:r>
            <a:r>
              <a:rPr lang="en-US" sz="2816">
                <a:solidFill>
                  <a:srgbClr val="000000"/>
                </a:solidFill>
                <a:latin typeface="Arimo"/>
                <a:ea typeface="Arimo"/>
                <a:cs typeface="Arimo"/>
                <a:sym typeface="Arimo"/>
              </a:rPr>
              <a:t>se distingue par sa taille stupéfiante</a:t>
            </a:r>
          </a:p>
          <a:p>
            <a:pPr algn="l">
              <a:lnSpc>
                <a:spcPts val="3757"/>
              </a:lnSpc>
            </a:pPr>
            <a:r>
              <a:rPr lang="en-US" sz="2816">
                <a:solidFill>
                  <a:srgbClr val="000000"/>
                </a:solidFill>
                <a:latin typeface="Arimo"/>
                <a:ea typeface="Arimo"/>
                <a:cs typeface="Arimo"/>
                <a:sym typeface="Arimo"/>
              </a:rPr>
              <a:t> atteignant jusqu’à 2 centimètres.</a:t>
            </a:r>
          </a:p>
        </p:txBody>
      </p:sp>
      <p:sp>
        <p:nvSpPr>
          <p:cNvPr name="TextBox 10" id="10"/>
          <p:cNvSpPr txBox="true"/>
          <p:nvPr/>
        </p:nvSpPr>
        <p:spPr>
          <a:xfrm rot="0">
            <a:off x="1028700" y="2675385"/>
            <a:ext cx="9529474" cy="2212816"/>
          </a:xfrm>
          <a:prstGeom prst="rect">
            <a:avLst/>
          </a:prstGeom>
        </p:spPr>
        <p:txBody>
          <a:bodyPr anchor="t" rtlCol="false" tIns="0" lIns="0" bIns="0" rIns="0">
            <a:spAutoFit/>
          </a:bodyPr>
          <a:lstStyle/>
          <a:p>
            <a:pPr algn="l">
              <a:lnSpc>
                <a:spcPts val="3501"/>
              </a:lnSpc>
            </a:pPr>
            <a:r>
              <a:rPr lang="en-US" sz="3000">
                <a:solidFill>
                  <a:srgbClr val="000000"/>
                </a:solidFill>
                <a:latin typeface="Arimo"/>
                <a:ea typeface="Arimo"/>
                <a:cs typeface="Arimo"/>
                <a:sym typeface="Arimo"/>
              </a:rPr>
              <a:t>C'est </a:t>
            </a:r>
            <a:r>
              <a:rPr lang="en-US" sz="3000">
                <a:solidFill>
                  <a:srgbClr val="FFE14D"/>
                </a:solidFill>
                <a:latin typeface="Arimo"/>
                <a:ea typeface="Arimo"/>
                <a:cs typeface="Arimo"/>
                <a:sym typeface="Arimo"/>
              </a:rPr>
              <a:t>5000 fois plus grand</a:t>
            </a:r>
            <a:r>
              <a:rPr lang="en-US" sz="3000">
                <a:solidFill>
                  <a:srgbClr val="4B4A4A"/>
                </a:solidFill>
                <a:latin typeface="Arimo"/>
                <a:ea typeface="Arimo"/>
                <a:cs typeface="Arimo"/>
                <a:sym typeface="Arimo"/>
              </a:rPr>
              <a:t> </a:t>
            </a:r>
            <a:r>
              <a:rPr lang="en-US" sz="3000">
                <a:solidFill>
                  <a:srgbClr val="000000"/>
                </a:solidFill>
                <a:latin typeface="Arimo"/>
                <a:ea typeface="Arimo"/>
                <a:cs typeface="Arimo"/>
                <a:sym typeface="Arimo"/>
              </a:rPr>
              <a:t>qu’une bactérie</a:t>
            </a:r>
            <a:r>
              <a:rPr lang="en-US" sz="3000">
                <a:solidFill>
                  <a:srgbClr val="4B4A4A"/>
                </a:solidFill>
                <a:latin typeface="Arimo"/>
                <a:ea typeface="Arimo"/>
                <a:cs typeface="Arimo"/>
                <a:sym typeface="Arimo"/>
              </a:rPr>
              <a:t> </a:t>
            </a:r>
            <a:r>
              <a:rPr lang="en-US" sz="3000">
                <a:solidFill>
                  <a:srgbClr val="000000"/>
                </a:solidFill>
                <a:latin typeface="Arimo"/>
                <a:ea typeface="Arimo"/>
                <a:cs typeface="Arimo"/>
                <a:sym typeface="Arimo"/>
              </a:rPr>
              <a:t>classique, une dimension comparable à celle d'une petite mouche. Cette caractéristique unique bouleverse les paradigmes établis en microbiologie, où les bactéries sont généralement invisibles à l'œil nu.</a:t>
            </a:r>
          </a:p>
        </p:txBody>
      </p:sp>
      <p:grpSp>
        <p:nvGrpSpPr>
          <p:cNvPr name="Group 11" id="11"/>
          <p:cNvGrpSpPr>
            <a:grpSpLocks noChangeAspect="true"/>
          </p:cNvGrpSpPr>
          <p:nvPr/>
        </p:nvGrpSpPr>
        <p:grpSpPr>
          <a:xfrm rot="0">
            <a:off x="11181150" y="3309300"/>
            <a:ext cx="6977250" cy="6977250"/>
            <a:chOff x="0" y="0"/>
            <a:chExt cx="9303000" cy="9303000"/>
          </a:xfrm>
        </p:grpSpPr>
        <p:sp>
          <p:nvSpPr>
            <p:cNvPr name="Freeform 12" id="12" descr="preencoded.png"/>
            <p:cNvSpPr/>
            <p:nvPr/>
          </p:nvSpPr>
          <p:spPr>
            <a:xfrm flipH="false" flipV="false" rot="0">
              <a:off x="0" y="0"/>
              <a:ext cx="9303004" cy="9303004"/>
            </a:xfrm>
            <a:custGeom>
              <a:avLst/>
              <a:gdLst/>
              <a:ahLst/>
              <a:cxnLst/>
              <a:rect r="r" b="b" t="t" l="l"/>
              <a:pathLst>
                <a:path h="9303004" w="9303004">
                  <a:moveTo>
                    <a:pt x="0" y="0"/>
                  </a:moveTo>
                  <a:lnTo>
                    <a:pt x="9303004" y="0"/>
                  </a:lnTo>
                  <a:lnTo>
                    <a:pt x="9303004" y="9303004"/>
                  </a:lnTo>
                  <a:lnTo>
                    <a:pt x="0" y="9303004"/>
                  </a:lnTo>
                  <a:lnTo>
                    <a:pt x="0" y="0"/>
                  </a:lnTo>
                  <a:close/>
                </a:path>
              </a:pathLst>
            </a:custGeom>
            <a:blipFill>
              <a:blip r:embed="rId6"/>
              <a:stretch>
                <a:fillRect l="0" t="0" r="0" b="0"/>
              </a:stretch>
            </a:blipFill>
          </p:spPr>
        </p:sp>
      </p:grpSp>
      <p:grpSp>
        <p:nvGrpSpPr>
          <p:cNvPr name="Group 13" id="13"/>
          <p:cNvGrpSpPr>
            <a:grpSpLocks noChangeAspect="true"/>
          </p:cNvGrpSpPr>
          <p:nvPr/>
        </p:nvGrpSpPr>
        <p:grpSpPr>
          <a:xfrm rot="0">
            <a:off x="10689756" y="2074539"/>
            <a:ext cx="7468644" cy="8329359"/>
            <a:chOff x="0" y="0"/>
            <a:chExt cx="9958192" cy="11105812"/>
          </a:xfrm>
        </p:grpSpPr>
        <p:sp>
          <p:nvSpPr>
            <p:cNvPr name="Freeform 14" id="14"/>
            <p:cNvSpPr/>
            <p:nvPr/>
          </p:nvSpPr>
          <p:spPr>
            <a:xfrm flipH="false" flipV="false" rot="0">
              <a:off x="0" y="0"/>
              <a:ext cx="9958197" cy="11105769"/>
            </a:xfrm>
            <a:custGeom>
              <a:avLst/>
              <a:gdLst/>
              <a:ahLst/>
              <a:cxnLst/>
              <a:rect r="r" b="b" t="t" l="l"/>
              <a:pathLst>
                <a:path h="11105769" w="9958197">
                  <a:moveTo>
                    <a:pt x="0" y="0"/>
                  </a:moveTo>
                  <a:lnTo>
                    <a:pt x="9958197" y="0"/>
                  </a:lnTo>
                  <a:lnTo>
                    <a:pt x="9958197" y="11105769"/>
                  </a:lnTo>
                  <a:lnTo>
                    <a:pt x="0" y="11105769"/>
                  </a:lnTo>
                  <a:lnTo>
                    <a:pt x="0" y="0"/>
                  </a:lnTo>
                  <a:close/>
                </a:path>
              </a:pathLst>
            </a:custGeom>
            <a:solidFill>
              <a:srgbClr val="000000">
                <a:alpha val="0"/>
              </a:srgbClr>
            </a:solidFill>
          </p:spPr>
        </p:sp>
      </p:grpSp>
      <p:sp>
        <p:nvSpPr>
          <p:cNvPr name="TextBox 15" id="15"/>
          <p:cNvSpPr txBox="true"/>
          <p:nvPr/>
        </p:nvSpPr>
        <p:spPr>
          <a:xfrm rot="0">
            <a:off x="447684" y="5010150"/>
            <a:ext cx="7738766" cy="5537957"/>
          </a:xfrm>
          <a:prstGeom prst="rect">
            <a:avLst/>
          </a:prstGeom>
        </p:spPr>
        <p:txBody>
          <a:bodyPr anchor="t" rtlCol="false" tIns="0" lIns="0" bIns="0" rIns="0">
            <a:spAutoFit/>
          </a:bodyPr>
          <a:lstStyle/>
          <a:p>
            <a:pPr algn="ctr">
              <a:lnSpc>
                <a:spcPts val="5183"/>
              </a:lnSpc>
            </a:pPr>
            <a:r>
              <a:rPr lang="en-US" sz="3162">
                <a:solidFill>
                  <a:srgbClr val="0A998C"/>
                </a:solidFill>
                <a:latin typeface="Noto Serif"/>
                <a:ea typeface="Noto Serif"/>
                <a:cs typeface="Noto Serif"/>
                <a:sym typeface="Noto Serif"/>
              </a:rPr>
              <a:t>Taxonomie de Thiomargarita magnifica</a:t>
            </a:r>
          </a:p>
          <a:p>
            <a:pPr algn="ctr" marL="596417" indent="-298208" lvl="1">
              <a:lnSpc>
                <a:spcPts val="4527"/>
              </a:lnSpc>
              <a:spcBef>
                <a:spcPct val="0"/>
              </a:spcBef>
              <a:buFont typeface="Arial"/>
              <a:buChar char="•"/>
            </a:pPr>
            <a:r>
              <a:rPr lang="en-US" sz="2762">
                <a:solidFill>
                  <a:srgbClr val="000000"/>
                </a:solidFill>
                <a:latin typeface="Arimo"/>
                <a:ea typeface="Arimo"/>
                <a:cs typeface="Arimo"/>
                <a:sym typeface="Arimo"/>
              </a:rPr>
              <a:t>D</a:t>
            </a:r>
            <a:r>
              <a:rPr lang="en-US" sz="2762">
                <a:solidFill>
                  <a:srgbClr val="000000"/>
                </a:solidFill>
                <a:latin typeface="Arimo"/>
                <a:ea typeface="Arimo"/>
                <a:cs typeface="Arimo"/>
                <a:sym typeface="Arimo"/>
              </a:rPr>
              <a:t>omaine : </a:t>
            </a:r>
            <a:r>
              <a:rPr lang="en-US" b="true" sz="2762">
                <a:solidFill>
                  <a:srgbClr val="000000"/>
                </a:solidFill>
                <a:latin typeface="Arimo Bold"/>
                <a:ea typeface="Arimo Bold"/>
                <a:cs typeface="Arimo Bold"/>
                <a:sym typeface="Arimo Bold"/>
              </a:rPr>
              <a:t>Bacteria</a:t>
            </a:r>
          </a:p>
          <a:p>
            <a:pPr algn="ctr" marL="596417" indent="-298208" lvl="1">
              <a:lnSpc>
                <a:spcPts val="4527"/>
              </a:lnSpc>
              <a:spcBef>
                <a:spcPct val="0"/>
              </a:spcBef>
              <a:buFont typeface="Arial"/>
              <a:buChar char="•"/>
            </a:pPr>
            <a:r>
              <a:rPr lang="en-US" sz="2762">
                <a:solidFill>
                  <a:srgbClr val="000000"/>
                </a:solidFill>
                <a:latin typeface="Arimo"/>
                <a:ea typeface="Arimo"/>
                <a:cs typeface="Arimo"/>
                <a:sym typeface="Arimo"/>
              </a:rPr>
              <a:t>Embranchement (Phylum) : </a:t>
            </a:r>
            <a:r>
              <a:rPr lang="en-US" b="true" sz="2762">
                <a:solidFill>
                  <a:srgbClr val="000000"/>
                </a:solidFill>
                <a:latin typeface="Arimo Bold"/>
                <a:ea typeface="Arimo Bold"/>
                <a:cs typeface="Arimo Bold"/>
                <a:sym typeface="Arimo Bold"/>
              </a:rPr>
              <a:t>Proteobacteria</a:t>
            </a:r>
          </a:p>
          <a:p>
            <a:pPr algn="ctr" marL="596417" indent="-298208" lvl="1">
              <a:lnSpc>
                <a:spcPts val="4527"/>
              </a:lnSpc>
              <a:spcBef>
                <a:spcPct val="0"/>
              </a:spcBef>
              <a:buFont typeface="Arial"/>
              <a:buChar char="•"/>
            </a:pPr>
            <a:r>
              <a:rPr lang="en-US" sz="2762">
                <a:solidFill>
                  <a:srgbClr val="000000"/>
                </a:solidFill>
                <a:latin typeface="Arimo"/>
                <a:ea typeface="Arimo"/>
                <a:cs typeface="Arimo"/>
                <a:sym typeface="Arimo"/>
              </a:rPr>
              <a:t>Classe : </a:t>
            </a:r>
            <a:r>
              <a:rPr lang="en-US" b="true" sz="2762">
                <a:solidFill>
                  <a:srgbClr val="000000"/>
                </a:solidFill>
                <a:latin typeface="Arimo Bold"/>
                <a:ea typeface="Arimo Bold"/>
                <a:cs typeface="Arimo Bold"/>
                <a:sym typeface="Arimo Bold"/>
              </a:rPr>
              <a:t>Gammaproteobacteria</a:t>
            </a:r>
          </a:p>
          <a:p>
            <a:pPr algn="ctr" marL="596417" indent="-298208" lvl="1">
              <a:lnSpc>
                <a:spcPts val="4527"/>
              </a:lnSpc>
              <a:spcBef>
                <a:spcPct val="0"/>
              </a:spcBef>
              <a:buFont typeface="Arial"/>
              <a:buChar char="•"/>
            </a:pPr>
            <a:r>
              <a:rPr lang="en-US" sz="2762">
                <a:solidFill>
                  <a:srgbClr val="000000"/>
                </a:solidFill>
                <a:latin typeface="Arimo"/>
                <a:ea typeface="Arimo"/>
                <a:cs typeface="Arimo"/>
                <a:sym typeface="Arimo"/>
              </a:rPr>
              <a:t>Ordre : </a:t>
            </a:r>
            <a:r>
              <a:rPr lang="en-US" b="true" sz="2762">
                <a:solidFill>
                  <a:srgbClr val="000000"/>
                </a:solidFill>
                <a:latin typeface="Arimo Bold"/>
                <a:ea typeface="Arimo Bold"/>
                <a:cs typeface="Arimo Bold"/>
                <a:sym typeface="Arimo Bold"/>
              </a:rPr>
              <a:t>Thiotrichales</a:t>
            </a:r>
          </a:p>
          <a:p>
            <a:pPr algn="ctr" marL="596417" indent="-298208" lvl="1">
              <a:lnSpc>
                <a:spcPts val="4527"/>
              </a:lnSpc>
              <a:spcBef>
                <a:spcPct val="0"/>
              </a:spcBef>
              <a:buFont typeface="Arial"/>
              <a:buChar char="•"/>
            </a:pPr>
            <a:r>
              <a:rPr lang="en-US" sz="2762">
                <a:solidFill>
                  <a:srgbClr val="000000"/>
                </a:solidFill>
                <a:latin typeface="Arimo"/>
                <a:ea typeface="Arimo"/>
                <a:cs typeface="Arimo"/>
                <a:sym typeface="Arimo"/>
              </a:rPr>
              <a:t>Famille : </a:t>
            </a:r>
            <a:r>
              <a:rPr lang="en-US" b="true" sz="2762">
                <a:solidFill>
                  <a:srgbClr val="000000"/>
                </a:solidFill>
                <a:latin typeface="Arimo Bold"/>
                <a:ea typeface="Arimo Bold"/>
                <a:cs typeface="Arimo Bold"/>
                <a:sym typeface="Arimo Bold"/>
              </a:rPr>
              <a:t>Thiotrichaceae</a:t>
            </a:r>
          </a:p>
          <a:p>
            <a:pPr algn="ctr" marL="596417" indent="-298208" lvl="1">
              <a:lnSpc>
                <a:spcPts val="4527"/>
              </a:lnSpc>
              <a:spcBef>
                <a:spcPct val="0"/>
              </a:spcBef>
              <a:buFont typeface="Arial"/>
              <a:buChar char="•"/>
            </a:pPr>
            <a:r>
              <a:rPr lang="en-US" sz="2762">
                <a:solidFill>
                  <a:srgbClr val="000000"/>
                </a:solidFill>
                <a:latin typeface="Arimo"/>
                <a:ea typeface="Arimo"/>
                <a:cs typeface="Arimo"/>
                <a:sym typeface="Arimo"/>
              </a:rPr>
              <a:t>Genre : </a:t>
            </a:r>
            <a:r>
              <a:rPr lang="en-US" b="true" sz="2762">
                <a:solidFill>
                  <a:srgbClr val="000000"/>
                </a:solidFill>
                <a:latin typeface="Arimo Bold"/>
                <a:ea typeface="Arimo Bold"/>
                <a:cs typeface="Arimo Bold"/>
                <a:sym typeface="Arimo Bold"/>
              </a:rPr>
              <a:t>Thiomargarita</a:t>
            </a:r>
          </a:p>
          <a:p>
            <a:pPr algn="ctr" marL="596417" indent="-298208" lvl="1">
              <a:lnSpc>
                <a:spcPts val="4527"/>
              </a:lnSpc>
              <a:spcBef>
                <a:spcPct val="0"/>
              </a:spcBef>
              <a:buFont typeface="Arial"/>
              <a:buChar char="•"/>
            </a:pPr>
            <a:r>
              <a:rPr lang="en-US" sz="2762">
                <a:solidFill>
                  <a:srgbClr val="000000"/>
                </a:solidFill>
                <a:latin typeface="Arimo"/>
                <a:ea typeface="Arimo"/>
                <a:cs typeface="Arimo"/>
                <a:sym typeface="Arimo"/>
              </a:rPr>
              <a:t>Espèce : </a:t>
            </a:r>
            <a:r>
              <a:rPr lang="en-US" b="true" sz="2762">
                <a:solidFill>
                  <a:srgbClr val="000000"/>
                </a:solidFill>
                <a:latin typeface="Arimo Bold"/>
                <a:ea typeface="Arimo Bold"/>
                <a:cs typeface="Arimo Bold"/>
                <a:sym typeface="Arimo Bold"/>
              </a:rPr>
              <a:t>Thiomargarita magnifica</a:t>
            </a:r>
          </a:p>
          <a:p>
            <a:pPr algn="ctr">
              <a:lnSpc>
                <a:spcPts val="3544"/>
              </a:lnSpc>
              <a:spcBef>
                <a:spcPct val="0"/>
              </a:spcBef>
            </a:pPr>
          </a:p>
          <a:p>
            <a:pPr algn="ctr">
              <a:lnSpc>
                <a:spcPts val="3544"/>
              </a:lnSpc>
              <a:spcBef>
                <a:spcPct val="0"/>
              </a:spcBef>
            </a:pP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7100" cy="10286100"/>
            <a:chOff x="0" y="0"/>
            <a:chExt cx="24382800" cy="13714800"/>
          </a:xfrm>
        </p:grpSpPr>
        <p:sp>
          <p:nvSpPr>
            <p:cNvPr name="Freeform 3" id="3" descr="preencoded.png"/>
            <p:cNvSpPr/>
            <p:nvPr/>
          </p:nvSpPr>
          <p:spPr>
            <a:xfrm flipH="false" flipV="false" rot="0">
              <a:off x="0" y="0"/>
              <a:ext cx="24382857" cy="13714857"/>
            </a:xfrm>
            <a:custGeom>
              <a:avLst/>
              <a:gdLst/>
              <a:ahLst/>
              <a:cxnLst/>
              <a:rect r="r" b="b" t="t" l="l"/>
              <a:pathLst>
                <a:path h="13714857" w="24382857">
                  <a:moveTo>
                    <a:pt x="0" y="0"/>
                  </a:moveTo>
                  <a:lnTo>
                    <a:pt x="24382857" y="0"/>
                  </a:lnTo>
                  <a:lnTo>
                    <a:pt x="24382857" y="13714857"/>
                  </a:lnTo>
                  <a:lnTo>
                    <a:pt x="0" y="13714857"/>
                  </a:lnTo>
                  <a:lnTo>
                    <a:pt x="0" y="0"/>
                  </a:lnTo>
                  <a:close/>
                </a:path>
              </a:pathLst>
            </a:custGeom>
            <a:blipFill>
              <a:blip r:embed="rId3"/>
              <a:stretch>
                <a:fillRect l="0" t="-1" r="0" b="-1"/>
              </a:stretch>
            </a:blipFill>
          </p:spPr>
        </p:sp>
      </p:grpSp>
      <p:grpSp>
        <p:nvGrpSpPr>
          <p:cNvPr name="Group 4" id="4"/>
          <p:cNvGrpSpPr/>
          <p:nvPr/>
        </p:nvGrpSpPr>
        <p:grpSpPr>
          <a:xfrm rot="0">
            <a:off x="0" y="0"/>
            <a:ext cx="18287100" cy="10286100"/>
            <a:chOff x="0" y="0"/>
            <a:chExt cx="24382800" cy="13714800"/>
          </a:xfrm>
        </p:grpSpPr>
        <p:sp>
          <p:nvSpPr>
            <p:cNvPr name="Freeform 5" id="5"/>
            <p:cNvSpPr/>
            <p:nvPr/>
          </p:nvSpPr>
          <p:spPr>
            <a:xfrm flipH="false" flipV="false" rot="0">
              <a:off x="0" y="0"/>
              <a:ext cx="24382857" cy="13714857"/>
            </a:xfrm>
            <a:custGeom>
              <a:avLst/>
              <a:gdLst/>
              <a:ahLst/>
              <a:cxnLst/>
              <a:rect r="r" b="b" t="t" l="l"/>
              <a:pathLst>
                <a:path h="13714857" w="24382857">
                  <a:moveTo>
                    <a:pt x="0" y="0"/>
                  </a:moveTo>
                  <a:lnTo>
                    <a:pt x="24382857" y="0"/>
                  </a:lnTo>
                  <a:lnTo>
                    <a:pt x="24382857" y="13714857"/>
                  </a:lnTo>
                  <a:lnTo>
                    <a:pt x="0" y="13714857"/>
                  </a:lnTo>
                  <a:close/>
                </a:path>
              </a:pathLst>
            </a:custGeom>
            <a:solidFill>
              <a:srgbClr val="E5F9F2">
                <a:alpha val="90196"/>
              </a:srgbClr>
            </a:solidFill>
            <a:ln w="12700">
              <a:solidFill>
                <a:srgbClr val="000000"/>
              </a:solidFill>
            </a:ln>
          </p:spPr>
        </p:sp>
      </p:grpSp>
      <p:grpSp>
        <p:nvGrpSpPr>
          <p:cNvPr name="Group 6" id="6"/>
          <p:cNvGrpSpPr/>
          <p:nvPr/>
        </p:nvGrpSpPr>
        <p:grpSpPr>
          <a:xfrm rot="0">
            <a:off x="714788" y="1614337"/>
            <a:ext cx="16857525" cy="8113575"/>
            <a:chOff x="0" y="0"/>
            <a:chExt cx="22476700" cy="10818100"/>
          </a:xfrm>
        </p:grpSpPr>
        <p:sp>
          <p:nvSpPr>
            <p:cNvPr name="Freeform 7" id="7"/>
            <p:cNvSpPr/>
            <p:nvPr/>
          </p:nvSpPr>
          <p:spPr>
            <a:xfrm flipH="false" flipV="false" rot="0">
              <a:off x="0" y="0"/>
              <a:ext cx="22476715" cy="10817987"/>
            </a:xfrm>
            <a:custGeom>
              <a:avLst/>
              <a:gdLst/>
              <a:ahLst/>
              <a:cxnLst/>
              <a:rect r="r" b="b" t="t" l="l"/>
              <a:pathLst>
                <a:path h="10817987" w="22476715">
                  <a:moveTo>
                    <a:pt x="0" y="252984"/>
                  </a:moveTo>
                  <a:cubicBezTo>
                    <a:pt x="0" y="113284"/>
                    <a:pt x="113411" y="0"/>
                    <a:pt x="253238" y="0"/>
                  </a:cubicBezTo>
                  <a:lnTo>
                    <a:pt x="22223476" y="0"/>
                  </a:lnTo>
                  <a:lnTo>
                    <a:pt x="22223476" y="6350"/>
                  </a:lnTo>
                  <a:lnTo>
                    <a:pt x="22223476" y="0"/>
                  </a:lnTo>
                  <a:cubicBezTo>
                    <a:pt x="22363303" y="0"/>
                    <a:pt x="22476715" y="113284"/>
                    <a:pt x="22476715" y="252984"/>
                  </a:cubicBezTo>
                  <a:lnTo>
                    <a:pt x="22470365" y="252984"/>
                  </a:lnTo>
                  <a:lnTo>
                    <a:pt x="22476715" y="252984"/>
                  </a:lnTo>
                  <a:lnTo>
                    <a:pt x="22476715" y="10565003"/>
                  </a:lnTo>
                  <a:lnTo>
                    <a:pt x="22470365" y="10565003"/>
                  </a:lnTo>
                  <a:lnTo>
                    <a:pt x="22476715" y="10565003"/>
                  </a:lnTo>
                  <a:cubicBezTo>
                    <a:pt x="22476715" y="10704703"/>
                    <a:pt x="22363303" y="10817987"/>
                    <a:pt x="22223476" y="10817987"/>
                  </a:cubicBezTo>
                  <a:lnTo>
                    <a:pt x="22223476" y="10811637"/>
                  </a:lnTo>
                  <a:lnTo>
                    <a:pt x="22223476" y="10817987"/>
                  </a:lnTo>
                  <a:lnTo>
                    <a:pt x="253238" y="10817987"/>
                  </a:lnTo>
                  <a:lnTo>
                    <a:pt x="253238" y="10811637"/>
                  </a:lnTo>
                  <a:lnTo>
                    <a:pt x="253238" y="10817987"/>
                  </a:lnTo>
                  <a:cubicBezTo>
                    <a:pt x="113411" y="10818114"/>
                    <a:pt x="0" y="10704830"/>
                    <a:pt x="0" y="10565003"/>
                  </a:cubicBezTo>
                  <a:lnTo>
                    <a:pt x="0" y="252984"/>
                  </a:lnTo>
                  <a:lnTo>
                    <a:pt x="6350" y="252984"/>
                  </a:lnTo>
                  <a:lnTo>
                    <a:pt x="0" y="252984"/>
                  </a:lnTo>
                  <a:moveTo>
                    <a:pt x="12700" y="252984"/>
                  </a:moveTo>
                  <a:lnTo>
                    <a:pt x="12700" y="10565003"/>
                  </a:lnTo>
                  <a:lnTo>
                    <a:pt x="6350" y="10565003"/>
                  </a:lnTo>
                  <a:lnTo>
                    <a:pt x="12700" y="10565003"/>
                  </a:lnTo>
                  <a:cubicBezTo>
                    <a:pt x="12700" y="10697718"/>
                    <a:pt x="120396" y="10805287"/>
                    <a:pt x="253238" y="10805287"/>
                  </a:cubicBezTo>
                  <a:lnTo>
                    <a:pt x="22223476" y="10805287"/>
                  </a:lnTo>
                  <a:cubicBezTo>
                    <a:pt x="22356318" y="10805287"/>
                    <a:pt x="22464015" y="10697718"/>
                    <a:pt x="22464015" y="10565003"/>
                  </a:cubicBezTo>
                  <a:lnTo>
                    <a:pt x="22464015" y="252984"/>
                  </a:lnTo>
                  <a:cubicBezTo>
                    <a:pt x="22464015" y="120269"/>
                    <a:pt x="22356318" y="12700"/>
                    <a:pt x="22223476" y="12700"/>
                  </a:cubicBezTo>
                  <a:lnTo>
                    <a:pt x="253238" y="12700"/>
                  </a:lnTo>
                  <a:lnTo>
                    <a:pt x="253238" y="6350"/>
                  </a:lnTo>
                  <a:lnTo>
                    <a:pt x="253238" y="12700"/>
                  </a:lnTo>
                  <a:cubicBezTo>
                    <a:pt x="120396" y="12700"/>
                    <a:pt x="12700" y="120269"/>
                    <a:pt x="12700" y="252984"/>
                  </a:cubicBezTo>
                  <a:close/>
                </a:path>
              </a:pathLst>
            </a:custGeom>
            <a:solidFill>
              <a:srgbClr val="000000">
                <a:alpha val="392"/>
              </a:srgbClr>
            </a:solidFill>
            <a:ln w="12700">
              <a:solidFill>
                <a:srgbClr val="000000"/>
              </a:solidFill>
            </a:ln>
          </p:spPr>
        </p:sp>
      </p:grpSp>
      <p:grpSp>
        <p:nvGrpSpPr>
          <p:cNvPr name="Group 8" id="8"/>
          <p:cNvGrpSpPr/>
          <p:nvPr/>
        </p:nvGrpSpPr>
        <p:grpSpPr>
          <a:xfrm rot="0">
            <a:off x="714788" y="1118250"/>
            <a:ext cx="16827300" cy="585900"/>
            <a:chOff x="0" y="0"/>
            <a:chExt cx="22436400" cy="781200"/>
          </a:xfrm>
        </p:grpSpPr>
        <p:sp>
          <p:nvSpPr>
            <p:cNvPr name="Freeform 9" id="9"/>
            <p:cNvSpPr/>
            <p:nvPr/>
          </p:nvSpPr>
          <p:spPr>
            <a:xfrm flipH="false" flipV="false" rot="0">
              <a:off x="0" y="0"/>
              <a:ext cx="22436455" cy="781177"/>
            </a:xfrm>
            <a:custGeom>
              <a:avLst/>
              <a:gdLst/>
              <a:ahLst/>
              <a:cxnLst/>
              <a:rect r="r" b="b" t="t" l="l"/>
              <a:pathLst>
                <a:path h="781177" w="22436455">
                  <a:moveTo>
                    <a:pt x="0" y="0"/>
                  </a:moveTo>
                  <a:lnTo>
                    <a:pt x="22436455" y="0"/>
                  </a:lnTo>
                  <a:lnTo>
                    <a:pt x="22436455" y="781177"/>
                  </a:lnTo>
                  <a:lnTo>
                    <a:pt x="0" y="781177"/>
                  </a:lnTo>
                  <a:close/>
                </a:path>
              </a:pathLst>
            </a:custGeom>
            <a:solidFill>
              <a:srgbClr val="FFFFFF">
                <a:alpha val="0"/>
              </a:srgbClr>
            </a:solidFill>
            <a:ln w="12700">
              <a:solidFill>
                <a:srgbClr val="000000"/>
              </a:solidFill>
            </a:ln>
          </p:spPr>
        </p:sp>
      </p:grpSp>
      <p:sp>
        <p:nvSpPr>
          <p:cNvPr name="TextBox 10" id="10"/>
          <p:cNvSpPr txBox="true"/>
          <p:nvPr/>
        </p:nvSpPr>
        <p:spPr>
          <a:xfrm rot="0">
            <a:off x="1266936" y="1658192"/>
            <a:ext cx="3842385" cy="368141"/>
          </a:xfrm>
          <a:prstGeom prst="rect">
            <a:avLst/>
          </a:prstGeom>
        </p:spPr>
        <p:txBody>
          <a:bodyPr anchor="t" rtlCol="false" tIns="0" lIns="0" bIns="0" rIns="0">
            <a:spAutoFit/>
          </a:bodyPr>
          <a:lstStyle/>
          <a:p>
            <a:pPr algn="l">
              <a:lnSpc>
                <a:spcPts val="2501"/>
              </a:lnSpc>
            </a:pPr>
            <a:r>
              <a:rPr lang="en-US" sz="3500" b="true">
                <a:solidFill>
                  <a:srgbClr val="FFFFFF"/>
                </a:solidFill>
                <a:latin typeface="Noto Serif Bold"/>
                <a:ea typeface="Noto Serif Bold"/>
                <a:cs typeface="Noto Serif Bold"/>
                <a:sym typeface="Noto Serif Bold"/>
              </a:rPr>
              <a:t>Caractéristiques </a:t>
            </a:r>
          </a:p>
        </p:txBody>
      </p:sp>
      <p:sp>
        <p:nvSpPr>
          <p:cNvPr name="TextBox 11" id="11"/>
          <p:cNvSpPr txBox="true"/>
          <p:nvPr/>
        </p:nvSpPr>
        <p:spPr>
          <a:xfrm rot="0">
            <a:off x="6846744" y="1686767"/>
            <a:ext cx="4174212" cy="339566"/>
          </a:xfrm>
          <a:prstGeom prst="rect">
            <a:avLst/>
          </a:prstGeom>
        </p:spPr>
        <p:txBody>
          <a:bodyPr anchor="t" rtlCol="false" tIns="0" lIns="0" bIns="0" rIns="0">
            <a:spAutoFit/>
          </a:bodyPr>
          <a:lstStyle/>
          <a:p>
            <a:pPr algn="l">
              <a:lnSpc>
                <a:spcPts val="2501"/>
              </a:lnSpc>
            </a:pPr>
            <a:r>
              <a:rPr lang="en-US" b="true" sz="2499" i="true">
                <a:solidFill>
                  <a:srgbClr val="006747"/>
                </a:solidFill>
                <a:latin typeface="Noto Serif Bold Italics"/>
                <a:ea typeface="Noto Serif Bold Italics"/>
                <a:cs typeface="Noto Serif Bold Italics"/>
                <a:sym typeface="Noto Serif Bold Italics"/>
              </a:rPr>
              <a:t>Thiomargarita</a:t>
            </a:r>
            <a:r>
              <a:rPr lang="en-US" sz="2499" b="true">
                <a:solidFill>
                  <a:srgbClr val="006747"/>
                </a:solidFill>
                <a:latin typeface="Noto Serif Bold"/>
                <a:ea typeface="Noto Serif Bold"/>
                <a:cs typeface="Noto Serif Bold"/>
                <a:sym typeface="Noto Serif Bold"/>
              </a:rPr>
              <a:t> </a:t>
            </a:r>
            <a:r>
              <a:rPr lang="en-US" b="true" sz="2499" i="true">
                <a:solidFill>
                  <a:srgbClr val="006747"/>
                </a:solidFill>
                <a:latin typeface="Noto Serif Bold Italics"/>
                <a:ea typeface="Noto Serif Bold Italics"/>
                <a:cs typeface="Noto Serif Bold Italics"/>
                <a:sym typeface="Noto Serif Bold Italics"/>
              </a:rPr>
              <a:t>magnifica</a:t>
            </a:r>
          </a:p>
        </p:txBody>
      </p:sp>
      <p:sp>
        <p:nvSpPr>
          <p:cNvPr name="TextBox 12" id="12"/>
          <p:cNvSpPr txBox="true"/>
          <p:nvPr/>
        </p:nvSpPr>
        <p:spPr>
          <a:xfrm rot="0">
            <a:off x="12301814" y="1652437"/>
            <a:ext cx="3807450" cy="282300"/>
          </a:xfrm>
          <a:prstGeom prst="rect">
            <a:avLst/>
          </a:prstGeom>
        </p:spPr>
        <p:txBody>
          <a:bodyPr anchor="t" rtlCol="false" tIns="0" lIns="0" bIns="0" rIns="0">
            <a:spAutoFit/>
          </a:bodyPr>
          <a:lstStyle/>
          <a:p>
            <a:pPr algn="l">
              <a:lnSpc>
                <a:spcPts val="2501"/>
              </a:lnSpc>
            </a:pPr>
            <a:r>
              <a:rPr lang="en-US" sz="2499" b="true">
                <a:solidFill>
                  <a:srgbClr val="006747"/>
                </a:solidFill>
                <a:latin typeface="Noto Serif Bold"/>
                <a:ea typeface="Noto Serif Bold"/>
                <a:cs typeface="Noto Serif Bold"/>
                <a:sym typeface="Noto Serif Bold"/>
              </a:rPr>
              <a:t>Bactérie classique (ex. </a:t>
            </a:r>
            <a:r>
              <a:rPr lang="en-US" b="true" sz="2499" i="true">
                <a:solidFill>
                  <a:srgbClr val="006747"/>
                </a:solidFill>
                <a:latin typeface="Noto Serif Bold Italics"/>
                <a:ea typeface="Noto Serif Bold Italics"/>
                <a:cs typeface="Noto Serif Bold Italics"/>
                <a:sym typeface="Noto Serif Bold Italics"/>
              </a:rPr>
              <a:t>E.coli)</a:t>
            </a:r>
          </a:p>
        </p:txBody>
      </p:sp>
      <p:grpSp>
        <p:nvGrpSpPr>
          <p:cNvPr name="Group 13" id="13"/>
          <p:cNvGrpSpPr/>
          <p:nvPr/>
        </p:nvGrpSpPr>
        <p:grpSpPr>
          <a:xfrm rot="0">
            <a:off x="729000" y="2215350"/>
            <a:ext cx="16827300" cy="1037700"/>
            <a:chOff x="0" y="0"/>
            <a:chExt cx="22436400" cy="1383600"/>
          </a:xfrm>
        </p:grpSpPr>
        <p:sp>
          <p:nvSpPr>
            <p:cNvPr name="Freeform 14" id="14"/>
            <p:cNvSpPr/>
            <p:nvPr/>
          </p:nvSpPr>
          <p:spPr>
            <a:xfrm flipH="false" flipV="false" rot="0">
              <a:off x="0" y="0"/>
              <a:ext cx="22436455" cy="1383538"/>
            </a:xfrm>
            <a:custGeom>
              <a:avLst/>
              <a:gdLst/>
              <a:ahLst/>
              <a:cxnLst/>
              <a:rect r="r" b="b" t="t" l="l"/>
              <a:pathLst>
                <a:path h="1383538" w="22436455">
                  <a:moveTo>
                    <a:pt x="0" y="0"/>
                  </a:moveTo>
                  <a:lnTo>
                    <a:pt x="22436455" y="0"/>
                  </a:lnTo>
                  <a:lnTo>
                    <a:pt x="22436455" y="1383538"/>
                  </a:lnTo>
                  <a:lnTo>
                    <a:pt x="0" y="1383538"/>
                  </a:lnTo>
                  <a:close/>
                </a:path>
              </a:pathLst>
            </a:custGeom>
            <a:solidFill>
              <a:srgbClr val="000000">
                <a:alpha val="0"/>
              </a:srgbClr>
            </a:solidFill>
            <a:ln w="12700">
              <a:solidFill>
                <a:srgbClr val="000000"/>
              </a:solidFill>
            </a:ln>
          </p:spPr>
        </p:sp>
      </p:grpSp>
      <p:sp>
        <p:nvSpPr>
          <p:cNvPr name="TextBox 15" id="15"/>
          <p:cNvSpPr txBox="true"/>
          <p:nvPr/>
        </p:nvSpPr>
        <p:spPr>
          <a:xfrm rot="0">
            <a:off x="2507850" y="2772375"/>
            <a:ext cx="1480500" cy="240000"/>
          </a:xfrm>
          <a:prstGeom prst="rect">
            <a:avLst/>
          </a:prstGeom>
        </p:spPr>
        <p:txBody>
          <a:bodyPr anchor="t" rtlCol="false" tIns="0" lIns="0" bIns="0" rIns="0">
            <a:spAutoFit/>
          </a:bodyPr>
          <a:lstStyle/>
          <a:p>
            <a:pPr algn="l">
              <a:lnSpc>
                <a:spcPts val="2501"/>
              </a:lnSpc>
            </a:pPr>
            <a:r>
              <a:rPr lang="en-US" sz="4000" b="true">
                <a:solidFill>
                  <a:srgbClr val="006747"/>
                </a:solidFill>
                <a:latin typeface="Noto Serif Bold"/>
                <a:ea typeface="Noto Serif Bold"/>
                <a:cs typeface="Noto Serif Bold"/>
                <a:sym typeface="Noto Serif Bold"/>
              </a:rPr>
              <a:t>Taille</a:t>
            </a:r>
          </a:p>
        </p:txBody>
      </p:sp>
      <p:sp>
        <p:nvSpPr>
          <p:cNvPr name="TextBox 16" id="16"/>
          <p:cNvSpPr txBox="true"/>
          <p:nvPr/>
        </p:nvSpPr>
        <p:spPr>
          <a:xfrm rot="0">
            <a:off x="6549750" y="2408325"/>
            <a:ext cx="5187150" cy="394725"/>
          </a:xfrm>
          <a:prstGeom prst="rect">
            <a:avLst/>
          </a:prstGeom>
        </p:spPr>
        <p:txBody>
          <a:bodyPr anchor="t" rtlCol="false" tIns="0" lIns="0" bIns="0" rIns="0">
            <a:spAutoFit/>
          </a:bodyPr>
          <a:lstStyle/>
          <a:p>
            <a:pPr algn="l">
              <a:lnSpc>
                <a:spcPts val="2561"/>
              </a:lnSpc>
            </a:pPr>
            <a:r>
              <a:rPr lang="en-US" sz="1750">
                <a:solidFill>
                  <a:srgbClr val="4B4A4A"/>
                </a:solidFill>
                <a:latin typeface="Arimo"/>
                <a:ea typeface="Arimo"/>
                <a:cs typeface="Arimo"/>
                <a:sym typeface="Arimo"/>
              </a:rPr>
              <a:t> Jusqu’à 2cm de long Visible à l’œil nu</a:t>
            </a:r>
          </a:p>
        </p:txBody>
      </p:sp>
      <p:sp>
        <p:nvSpPr>
          <p:cNvPr name="TextBox 17" id="17"/>
          <p:cNvSpPr txBox="true"/>
          <p:nvPr/>
        </p:nvSpPr>
        <p:spPr>
          <a:xfrm rot="0">
            <a:off x="12158550" y="2271900"/>
            <a:ext cx="5192100" cy="404250"/>
          </a:xfrm>
          <a:prstGeom prst="rect">
            <a:avLst/>
          </a:prstGeom>
        </p:spPr>
        <p:txBody>
          <a:bodyPr anchor="t" rtlCol="false" tIns="0" lIns="0" bIns="0" rIns="0">
            <a:spAutoFit/>
          </a:bodyPr>
          <a:lstStyle/>
          <a:p>
            <a:pPr algn="l">
              <a:lnSpc>
                <a:spcPts val="2561"/>
              </a:lnSpc>
            </a:pPr>
            <a:r>
              <a:rPr lang="en-US" sz="1562">
                <a:solidFill>
                  <a:srgbClr val="4B4A4A"/>
                </a:solidFill>
                <a:latin typeface="Arimo"/>
                <a:ea typeface="Arimo"/>
                <a:cs typeface="Arimo"/>
                <a:sym typeface="Arimo"/>
              </a:rPr>
              <a:t>Environ 1-2µm Invisible sans microscope</a:t>
            </a:r>
          </a:p>
        </p:txBody>
      </p:sp>
      <p:grpSp>
        <p:nvGrpSpPr>
          <p:cNvPr name="Group 18" id="18"/>
          <p:cNvGrpSpPr/>
          <p:nvPr/>
        </p:nvGrpSpPr>
        <p:grpSpPr>
          <a:xfrm rot="0">
            <a:off x="520200" y="3574350"/>
            <a:ext cx="16827300" cy="1489950"/>
            <a:chOff x="0" y="0"/>
            <a:chExt cx="22436400" cy="1986600"/>
          </a:xfrm>
        </p:grpSpPr>
        <p:sp>
          <p:nvSpPr>
            <p:cNvPr name="Freeform 19" id="19"/>
            <p:cNvSpPr/>
            <p:nvPr/>
          </p:nvSpPr>
          <p:spPr>
            <a:xfrm flipH="false" flipV="false" rot="0">
              <a:off x="0" y="0"/>
              <a:ext cx="22436455" cy="1986661"/>
            </a:xfrm>
            <a:custGeom>
              <a:avLst/>
              <a:gdLst/>
              <a:ahLst/>
              <a:cxnLst/>
              <a:rect r="r" b="b" t="t" l="l"/>
              <a:pathLst>
                <a:path h="1986661" w="22436455">
                  <a:moveTo>
                    <a:pt x="0" y="0"/>
                  </a:moveTo>
                  <a:lnTo>
                    <a:pt x="22436455" y="0"/>
                  </a:lnTo>
                  <a:lnTo>
                    <a:pt x="22436455" y="1986661"/>
                  </a:lnTo>
                  <a:lnTo>
                    <a:pt x="0" y="1986661"/>
                  </a:lnTo>
                  <a:close/>
                </a:path>
              </a:pathLst>
            </a:custGeom>
            <a:solidFill>
              <a:srgbClr val="FFFFFF">
                <a:alpha val="0"/>
              </a:srgbClr>
            </a:solidFill>
            <a:ln w="12700">
              <a:solidFill>
                <a:srgbClr val="000000"/>
              </a:solidFill>
            </a:ln>
          </p:spPr>
        </p:sp>
      </p:grpSp>
      <p:sp>
        <p:nvSpPr>
          <p:cNvPr name="TextBox 20" id="20"/>
          <p:cNvSpPr txBox="true"/>
          <p:nvPr/>
        </p:nvSpPr>
        <p:spPr>
          <a:xfrm rot="0">
            <a:off x="1929041" y="3869571"/>
            <a:ext cx="2978343" cy="292931"/>
          </a:xfrm>
          <a:prstGeom prst="rect">
            <a:avLst/>
          </a:prstGeom>
        </p:spPr>
        <p:txBody>
          <a:bodyPr anchor="t" rtlCol="false" tIns="0" lIns="0" bIns="0" rIns="0">
            <a:spAutoFit/>
          </a:bodyPr>
          <a:lstStyle/>
          <a:p>
            <a:pPr algn="l">
              <a:lnSpc>
                <a:spcPts val="1938"/>
              </a:lnSpc>
            </a:pPr>
            <a:r>
              <a:rPr lang="en-US" sz="3100" b="true">
                <a:solidFill>
                  <a:srgbClr val="006747"/>
                </a:solidFill>
                <a:latin typeface="Noto Serif Bold"/>
                <a:ea typeface="Noto Serif Bold"/>
                <a:cs typeface="Noto Serif Bold"/>
                <a:sym typeface="Noto Serif Bold"/>
              </a:rPr>
              <a:t>Morphologie</a:t>
            </a:r>
          </a:p>
        </p:txBody>
      </p:sp>
      <p:sp>
        <p:nvSpPr>
          <p:cNvPr name="TextBox 21" id="21"/>
          <p:cNvSpPr txBox="true"/>
          <p:nvPr/>
        </p:nvSpPr>
        <p:spPr>
          <a:xfrm rot="0">
            <a:off x="6549750" y="3310500"/>
            <a:ext cx="5187150" cy="404250"/>
          </a:xfrm>
          <a:prstGeom prst="rect">
            <a:avLst/>
          </a:prstGeom>
        </p:spPr>
        <p:txBody>
          <a:bodyPr anchor="t" rtlCol="false" tIns="0" lIns="0" bIns="0" rIns="0">
            <a:spAutoFit/>
          </a:bodyPr>
          <a:lstStyle/>
          <a:p>
            <a:pPr algn="l">
              <a:lnSpc>
                <a:spcPts val="2561"/>
              </a:lnSpc>
            </a:pPr>
            <a:r>
              <a:rPr lang="en-US" sz="1562">
                <a:solidFill>
                  <a:srgbClr val="4B4A4A"/>
                </a:solidFill>
                <a:latin typeface="Arimo"/>
                <a:ea typeface="Arimo"/>
                <a:cs typeface="Arimo"/>
                <a:sym typeface="Arimo"/>
              </a:rPr>
              <a:t> Filament blanc</a:t>
            </a:r>
          </a:p>
        </p:txBody>
      </p:sp>
      <p:sp>
        <p:nvSpPr>
          <p:cNvPr name="TextBox 22" id="22"/>
          <p:cNvSpPr txBox="true"/>
          <p:nvPr/>
        </p:nvSpPr>
        <p:spPr>
          <a:xfrm rot="0">
            <a:off x="6549750" y="3762300"/>
            <a:ext cx="5187150" cy="312896"/>
          </a:xfrm>
          <a:prstGeom prst="rect">
            <a:avLst/>
          </a:prstGeom>
        </p:spPr>
        <p:txBody>
          <a:bodyPr anchor="t" rtlCol="false" tIns="0" lIns="0" bIns="0" rIns="0">
            <a:spAutoFit/>
          </a:bodyPr>
          <a:lstStyle/>
          <a:p>
            <a:pPr algn="l">
              <a:lnSpc>
                <a:spcPts val="2561"/>
              </a:lnSpc>
            </a:pPr>
            <a:r>
              <a:rPr lang="en-US" sz="1562">
                <a:solidFill>
                  <a:srgbClr val="4B4A4A"/>
                </a:solidFill>
                <a:latin typeface="Arimo"/>
                <a:ea typeface="Arimo"/>
                <a:cs typeface="Arimo"/>
                <a:sym typeface="Arimo"/>
              </a:rPr>
              <a:t>Cytoplasme repoussé en périphérie par un grand vacuole</a:t>
            </a:r>
          </a:p>
        </p:txBody>
      </p:sp>
      <p:sp>
        <p:nvSpPr>
          <p:cNvPr name="TextBox 23" id="23"/>
          <p:cNvSpPr txBox="true"/>
          <p:nvPr/>
        </p:nvSpPr>
        <p:spPr>
          <a:xfrm rot="0">
            <a:off x="12158550" y="3212375"/>
            <a:ext cx="5192100" cy="312896"/>
          </a:xfrm>
          <a:prstGeom prst="rect">
            <a:avLst/>
          </a:prstGeom>
        </p:spPr>
        <p:txBody>
          <a:bodyPr anchor="t" rtlCol="false" tIns="0" lIns="0" bIns="0" rIns="0">
            <a:spAutoFit/>
          </a:bodyPr>
          <a:lstStyle/>
          <a:p>
            <a:pPr algn="l">
              <a:lnSpc>
                <a:spcPts val="2561"/>
              </a:lnSpc>
            </a:pPr>
            <a:r>
              <a:rPr lang="en-US" sz="1562">
                <a:solidFill>
                  <a:srgbClr val="4B4A4A"/>
                </a:solidFill>
                <a:latin typeface="Arimo"/>
                <a:ea typeface="Arimo"/>
                <a:cs typeface="Arimo"/>
                <a:sym typeface="Arimo"/>
              </a:rPr>
              <a:t>Forme généralement bacille ou cocci Sans vacuole géant</a:t>
            </a:r>
          </a:p>
        </p:txBody>
      </p:sp>
      <p:grpSp>
        <p:nvGrpSpPr>
          <p:cNvPr name="Group 24" id="24"/>
          <p:cNvGrpSpPr/>
          <p:nvPr/>
        </p:nvGrpSpPr>
        <p:grpSpPr>
          <a:xfrm rot="4800">
            <a:off x="727650" y="4822200"/>
            <a:ext cx="17185950" cy="886950"/>
            <a:chOff x="0" y="0"/>
            <a:chExt cx="22914600" cy="1182600"/>
          </a:xfrm>
        </p:grpSpPr>
        <p:sp>
          <p:nvSpPr>
            <p:cNvPr name="Freeform 25" id="25"/>
            <p:cNvSpPr/>
            <p:nvPr/>
          </p:nvSpPr>
          <p:spPr>
            <a:xfrm flipH="false" flipV="false" rot="0">
              <a:off x="0" y="0"/>
              <a:ext cx="22914611" cy="1182624"/>
            </a:xfrm>
            <a:custGeom>
              <a:avLst/>
              <a:gdLst/>
              <a:ahLst/>
              <a:cxnLst/>
              <a:rect r="r" b="b" t="t" l="l"/>
              <a:pathLst>
                <a:path h="1182624" w="22914611">
                  <a:moveTo>
                    <a:pt x="0" y="0"/>
                  </a:moveTo>
                  <a:lnTo>
                    <a:pt x="22914611" y="0"/>
                  </a:lnTo>
                  <a:lnTo>
                    <a:pt x="22914611" y="1182624"/>
                  </a:lnTo>
                  <a:lnTo>
                    <a:pt x="0" y="1182624"/>
                  </a:lnTo>
                  <a:close/>
                </a:path>
              </a:pathLst>
            </a:custGeom>
            <a:solidFill>
              <a:srgbClr val="000000">
                <a:alpha val="0"/>
              </a:srgbClr>
            </a:solidFill>
            <a:ln w="12700">
              <a:solidFill>
                <a:srgbClr val="000000"/>
              </a:solidFill>
            </a:ln>
          </p:spPr>
        </p:sp>
      </p:grpSp>
      <p:sp>
        <p:nvSpPr>
          <p:cNvPr name="TextBox 26" id="26"/>
          <p:cNvSpPr txBox="true"/>
          <p:nvPr/>
        </p:nvSpPr>
        <p:spPr>
          <a:xfrm rot="0">
            <a:off x="1266936" y="5070675"/>
            <a:ext cx="3051900" cy="244200"/>
          </a:xfrm>
          <a:prstGeom prst="rect">
            <a:avLst/>
          </a:prstGeom>
        </p:spPr>
        <p:txBody>
          <a:bodyPr anchor="t" rtlCol="false" tIns="0" lIns="0" bIns="0" rIns="0">
            <a:spAutoFit/>
          </a:bodyPr>
          <a:lstStyle/>
          <a:p>
            <a:pPr algn="l">
              <a:lnSpc>
                <a:spcPts val="2501"/>
              </a:lnSpc>
            </a:pPr>
            <a:r>
              <a:rPr lang="en-US" sz="2750" b="true">
                <a:solidFill>
                  <a:srgbClr val="006747"/>
                </a:solidFill>
                <a:latin typeface="Noto Serif Bold"/>
                <a:ea typeface="Noto Serif Bold"/>
                <a:cs typeface="Noto Serif Bold"/>
                <a:sym typeface="Noto Serif Bold"/>
              </a:rPr>
              <a:t>Organisation génétique</a:t>
            </a:r>
          </a:p>
        </p:txBody>
      </p:sp>
      <p:sp>
        <p:nvSpPr>
          <p:cNvPr name="TextBox 27" id="27"/>
          <p:cNvSpPr txBox="true"/>
          <p:nvPr/>
        </p:nvSpPr>
        <p:spPr>
          <a:xfrm rot="0">
            <a:off x="6549750" y="4800900"/>
            <a:ext cx="5187150" cy="732750"/>
          </a:xfrm>
          <a:prstGeom prst="rect">
            <a:avLst/>
          </a:prstGeom>
        </p:spPr>
        <p:txBody>
          <a:bodyPr anchor="t" rtlCol="false" tIns="0" lIns="0" bIns="0" rIns="0">
            <a:spAutoFit/>
          </a:bodyPr>
          <a:lstStyle/>
          <a:p>
            <a:pPr algn="l">
              <a:lnSpc>
                <a:spcPts val="2561"/>
              </a:lnSpc>
            </a:pPr>
            <a:r>
              <a:rPr lang="en-US" sz="1562">
                <a:solidFill>
                  <a:srgbClr val="4B4A4A"/>
                </a:solidFill>
                <a:latin typeface="Arimo"/>
                <a:ea typeface="Arimo"/>
                <a:cs typeface="Arimo"/>
                <a:sym typeface="Arimo"/>
              </a:rPr>
              <a:t>ADN compartimenté dans des structures appelées pepins (proches d’un noyau rudimentaire)</a:t>
            </a:r>
          </a:p>
        </p:txBody>
      </p:sp>
      <p:sp>
        <p:nvSpPr>
          <p:cNvPr name="TextBox 28" id="28"/>
          <p:cNvSpPr txBox="true"/>
          <p:nvPr/>
        </p:nvSpPr>
        <p:spPr>
          <a:xfrm rot="0">
            <a:off x="12158550" y="4800900"/>
            <a:ext cx="5192100" cy="404250"/>
          </a:xfrm>
          <a:prstGeom prst="rect">
            <a:avLst/>
          </a:prstGeom>
        </p:spPr>
        <p:txBody>
          <a:bodyPr anchor="t" rtlCol="false" tIns="0" lIns="0" bIns="0" rIns="0">
            <a:spAutoFit/>
          </a:bodyPr>
          <a:lstStyle/>
          <a:p>
            <a:pPr algn="l">
              <a:lnSpc>
                <a:spcPts val="2561"/>
              </a:lnSpc>
            </a:pPr>
            <a:r>
              <a:rPr lang="en-US" sz="1562">
                <a:solidFill>
                  <a:srgbClr val="4B4A4A"/>
                </a:solidFill>
                <a:latin typeface="Arimo"/>
                <a:ea typeface="Arimo"/>
                <a:cs typeface="Arimo"/>
                <a:sym typeface="Arimo"/>
              </a:rPr>
              <a:t>ADN libre dans le cytoplasme Sans compartiment</a:t>
            </a:r>
          </a:p>
        </p:txBody>
      </p:sp>
      <p:grpSp>
        <p:nvGrpSpPr>
          <p:cNvPr name="Group 29" id="29"/>
          <p:cNvGrpSpPr/>
          <p:nvPr/>
        </p:nvGrpSpPr>
        <p:grpSpPr>
          <a:xfrm rot="0">
            <a:off x="729000" y="5667300"/>
            <a:ext cx="16827300" cy="1037700"/>
            <a:chOff x="0" y="0"/>
            <a:chExt cx="22436400" cy="1383600"/>
          </a:xfrm>
        </p:grpSpPr>
        <p:sp>
          <p:nvSpPr>
            <p:cNvPr name="Freeform 30" id="30"/>
            <p:cNvSpPr/>
            <p:nvPr/>
          </p:nvSpPr>
          <p:spPr>
            <a:xfrm flipH="false" flipV="false" rot="0">
              <a:off x="0" y="0"/>
              <a:ext cx="22436455" cy="1383538"/>
            </a:xfrm>
            <a:custGeom>
              <a:avLst/>
              <a:gdLst/>
              <a:ahLst/>
              <a:cxnLst/>
              <a:rect r="r" b="b" t="t" l="l"/>
              <a:pathLst>
                <a:path h="1383538" w="22436455">
                  <a:moveTo>
                    <a:pt x="0" y="0"/>
                  </a:moveTo>
                  <a:lnTo>
                    <a:pt x="22436455" y="0"/>
                  </a:lnTo>
                  <a:lnTo>
                    <a:pt x="22436455" y="1383538"/>
                  </a:lnTo>
                  <a:lnTo>
                    <a:pt x="0" y="1383538"/>
                  </a:lnTo>
                  <a:close/>
                </a:path>
              </a:pathLst>
            </a:custGeom>
            <a:solidFill>
              <a:srgbClr val="FFFFFF">
                <a:alpha val="0"/>
              </a:srgbClr>
            </a:solidFill>
            <a:ln w="12700">
              <a:solidFill>
                <a:srgbClr val="000000"/>
              </a:solidFill>
            </a:ln>
          </p:spPr>
        </p:sp>
      </p:grpSp>
      <p:sp>
        <p:nvSpPr>
          <p:cNvPr name="TextBox 31" id="31"/>
          <p:cNvSpPr txBox="true"/>
          <p:nvPr/>
        </p:nvSpPr>
        <p:spPr>
          <a:xfrm rot="0">
            <a:off x="2025000" y="6179775"/>
            <a:ext cx="2569050" cy="215625"/>
          </a:xfrm>
          <a:prstGeom prst="rect">
            <a:avLst/>
          </a:prstGeom>
        </p:spPr>
        <p:txBody>
          <a:bodyPr anchor="t" rtlCol="false" tIns="0" lIns="0" bIns="0" rIns="0">
            <a:spAutoFit/>
          </a:bodyPr>
          <a:lstStyle/>
          <a:p>
            <a:pPr algn="l">
              <a:lnSpc>
                <a:spcPts val="2501"/>
              </a:lnSpc>
            </a:pPr>
            <a:r>
              <a:rPr lang="en-US" sz="3000" b="true">
                <a:solidFill>
                  <a:srgbClr val="006747"/>
                </a:solidFill>
                <a:latin typeface="Noto Serif Bold"/>
                <a:ea typeface="Noto Serif Bold"/>
                <a:cs typeface="Noto Serif Bold"/>
                <a:sym typeface="Noto Serif Bold"/>
              </a:rPr>
              <a:t>Métabolisme</a:t>
            </a:r>
          </a:p>
        </p:txBody>
      </p:sp>
      <p:sp>
        <p:nvSpPr>
          <p:cNvPr name="TextBox 32" id="32"/>
          <p:cNvSpPr txBox="true"/>
          <p:nvPr/>
        </p:nvSpPr>
        <p:spPr>
          <a:xfrm rot="0">
            <a:off x="6549750" y="5724300"/>
            <a:ext cx="5187150" cy="732750"/>
          </a:xfrm>
          <a:prstGeom prst="rect">
            <a:avLst/>
          </a:prstGeom>
        </p:spPr>
        <p:txBody>
          <a:bodyPr anchor="t" rtlCol="false" tIns="0" lIns="0" bIns="0" rIns="0">
            <a:spAutoFit/>
          </a:bodyPr>
          <a:lstStyle/>
          <a:p>
            <a:pPr algn="l">
              <a:lnSpc>
                <a:spcPts val="2561"/>
              </a:lnSpc>
            </a:pPr>
            <a:r>
              <a:rPr lang="en-US" sz="1562">
                <a:solidFill>
                  <a:srgbClr val="4B4A4A"/>
                </a:solidFill>
                <a:latin typeface="Arimo"/>
                <a:ea typeface="Arimo"/>
                <a:cs typeface="Arimo"/>
                <a:sym typeface="Arimo"/>
              </a:rPr>
              <a:t> Oxyde le soufre et utilise les nitrates stockés comme accepteurs d’électrons</a:t>
            </a:r>
          </a:p>
        </p:txBody>
      </p:sp>
      <p:sp>
        <p:nvSpPr>
          <p:cNvPr name="TextBox 33" id="33"/>
          <p:cNvSpPr txBox="true"/>
          <p:nvPr/>
        </p:nvSpPr>
        <p:spPr>
          <a:xfrm rot="0">
            <a:off x="12158550" y="5724300"/>
            <a:ext cx="5192100" cy="732750"/>
          </a:xfrm>
          <a:prstGeom prst="rect">
            <a:avLst/>
          </a:prstGeom>
        </p:spPr>
        <p:txBody>
          <a:bodyPr anchor="t" rtlCol="false" tIns="0" lIns="0" bIns="0" rIns="0">
            <a:spAutoFit/>
          </a:bodyPr>
          <a:lstStyle/>
          <a:p>
            <a:pPr algn="l">
              <a:lnSpc>
                <a:spcPts val="2561"/>
              </a:lnSpc>
            </a:pPr>
            <a:r>
              <a:rPr lang="en-US" sz="1562">
                <a:solidFill>
                  <a:srgbClr val="4B4A4A"/>
                </a:solidFill>
                <a:latin typeface="Arimo"/>
                <a:ea typeface="Arimo"/>
                <a:cs typeface="Arimo"/>
                <a:sym typeface="Arimo"/>
              </a:rPr>
              <a:t>Métabolisme varié (fermentation ; respiration aérobie /anaérobie)</a:t>
            </a:r>
          </a:p>
        </p:txBody>
      </p:sp>
      <p:grpSp>
        <p:nvGrpSpPr>
          <p:cNvPr name="Group 34" id="34"/>
          <p:cNvGrpSpPr/>
          <p:nvPr/>
        </p:nvGrpSpPr>
        <p:grpSpPr>
          <a:xfrm rot="0">
            <a:off x="729000" y="6706350"/>
            <a:ext cx="16827300" cy="1045350"/>
            <a:chOff x="0" y="0"/>
            <a:chExt cx="22436400" cy="1393800"/>
          </a:xfrm>
        </p:grpSpPr>
        <p:sp>
          <p:nvSpPr>
            <p:cNvPr name="Freeform 35" id="35"/>
            <p:cNvSpPr/>
            <p:nvPr/>
          </p:nvSpPr>
          <p:spPr>
            <a:xfrm flipH="false" flipV="false" rot="0">
              <a:off x="0" y="0"/>
              <a:ext cx="22436455" cy="1393825"/>
            </a:xfrm>
            <a:custGeom>
              <a:avLst/>
              <a:gdLst/>
              <a:ahLst/>
              <a:cxnLst/>
              <a:rect r="r" b="b" t="t" l="l"/>
              <a:pathLst>
                <a:path h="1393825" w="22436455">
                  <a:moveTo>
                    <a:pt x="0" y="0"/>
                  </a:moveTo>
                  <a:lnTo>
                    <a:pt x="22436455" y="0"/>
                  </a:lnTo>
                  <a:lnTo>
                    <a:pt x="22436455" y="1393825"/>
                  </a:lnTo>
                  <a:lnTo>
                    <a:pt x="0" y="1393825"/>
                  </a:lnTo>
                  <a:close/>
                </a:path>
              </a:pathLst>
            </a:custGeom>
            <a:solidFill>
              <a:srgbClr val="000000">
                <a:alpha val="0"/>
              </a:srgbClr>
            </a:solidFill>
            <a:ln w="12700">
              <a:solidFill>
                <a:srgbClr val="000000"/>
              </a:solidFill>
            </a:ln>
          </p:spPr>
        </p:sp>
      </p:grpSp>
      <p:sp>
        <p:nvSpPr>
          <p:cNvPr name="TextBox 36" id="36"/>
          <p:cNvSpPr txBox="true"/>
          <p:nvPr/>
        </p:nvSpPr>
        <p:spPr>
          <a:xfrm rot="0">
            <a:off x="6549750" y="6762900"/>
            <a:ext cx="5187150" cy="404250"/>
          </a:xfrm>
          <a:prstGeom prst="rect">
            <a:avLst/>
          </a:prstGeom>
        </p:spPr>
        <p:txBody>
          <a:bodyPr anchor="t" rtlCol="false" tIns="0" lIns="0" bIns="0" rIns="0">
            <a:spAutoFit/>
          </a:bodyPr>
          <a:lstStyle/>
          <a:p>
            <a:pPr algn="l">
              <a:lnSpc>
                <a:spcPts val="2561"/>
              </a:lnSpc>
            </a:pPr>
            <a:r>
              <a:rPr lang="en-US" sz="1562">
                <a:solidFill>
                  <a:srgbClr val="4B4A4A"/>
                </a:solidFill>
                <a:latin typeface="Arimo"/>
                <a:ea typeface="Arimo"/>
                <a:cs typeface="Arimo"/>
                <a:sym typeface="Arimo"/>
              </a:rPr>
              <a:t> Mangroves des caraibes (Guadeloupe), sur</a:t>
            </a:r>
          </a:p>
        </p:txBody>
      </p:sp>
      <p:sp>
        <p:nvSpPr>
          <p:cNvPr name="TextBox 37" id="37"/>
          <p:cNvSpPr txBox="true"/>
          <p:nvPr/>
        </p:nvSpPr>
        <p:spPr>
          <a:xfrm rot="0">
            <a:off x="6549750" y="7214700"/>
            <a:ext cx="5187150" cy="404250"/>
          </a:xfrm>
          <a:prstGeom prst="rect">
            <a:avLst/>
          </a:prstGeom>
        </p:spPr>
        <p:txBody>
          <a:bodyPr anchor="t" rtlCol="false" tIns="0" lIns="0" bIns="0" rIns="0">
            <a:spAutoFit/>
          </a:bodyPr>
          <a:lstStyle/>
          <a:p>
            <a:pPr algn="l">
              <a:lnSpc>
                <a:spcPts val="2561"/>
              </a:lnSpc>
            </a:pPr>
            <a:r>
              <a:rPr lang="en-US" sz="1562">
                <a:solidFill>
                  <a:srgbClr val="4B4A4A"/>
                </a:solidFill>
                <a:latin typeface="Arimo"/>
                <a:ea typeface="Arimo"/>
                <a:cs typeface="Arimo"/>
                <a:sym typeface="Arimo"/>
              </a:rPr>
              <a:t>feuilles en décomposition</a:t>
            </a:r>
          </a:p>
        </p:txBody>
      </p:sp>
      <p:sp>
        <p:nvSpPr>
          <p:cNvPr name="TextBox 38" id="38"/>
          <p:cNvSpPr txBox="true"/>
          <p:nvPr/>
        </p:nvSpPr>
        <p:spPr>
          <a:xfrm rot="0">
            <a:off x="12158550" y="6762900"/>
            <a:ext cx="5192100" cy="404250"/>
          </a:xfrm>
          <a:prstGeom prst="rect">
            <a:avLst/>
          </a:prstGeom>
        </p:spPr>
        <p:txBody>
          <a:bodyPr anchor="t" rtlCol="false" tIns="0" lIns="0" bIns="0" rIns="0">
            <a:spAutoFit/>
          </a:bodyPr>
          <a:lstStyle/>
          <a:p>
            <a:pPr algn="l">
              <a:lnSpc>
                <a:spcPts val="2561"/>
              </a:lnSpc>
            </a:pPr>
            <a:r>
              <a:rPr lang="en-US" sz="1562">
                <a:solidFill>
                  <a:srgbClr val="4B4A4A"/>
                </a:solidFill>
                <a:latin typeface="Arimo"/>
                <a:ea typeface="Arimo"/>
                <a:cs typeface="Arimo"/>
                <a:sym typeface="Arimo"/>
              </a:rPr>
              <a:t>Milieux variés : intestin, sols, eau , surfaces</a:t>
            </a:r>
          </a:p>
        </p:txBody>
      </p:sp>
      <p:grpSp>
        <p:nvGrpSpPr>
          <p:cNvPr name="Group 39" id="39"/>
          <p:cNvGrpSpPr/>
          <p:nvPr/>
        </p:nvGrpSpPr>
        <p:grpSpPr>
          <a:xfrm rot="0">
            <a:off x="729000" y="7752600"/>
            <a:ext cx="16827300" cy="1037700"/>
            <a:chOff x="0" y="0"/>
            <a:chExt cx="22436400" cy="1383600"/>
          </a:xfrm>
        </p:grpSpPr>
        <p:sp>
          <p:nvSpPr>
            <p:cNvPr name="Freeform 40" id="40"/>
            <p:cNvSpPr/>
            <p:nvPr/>
          </p:nvSpPr>
          <p:spPr>
            <a:xfrm flipH="false" flipV="false" rot="0">
              <a:off x="0" y="0"/>
              <a:ext cx="22436455" cy="1383538"/>
            </a:xfrm>
            <a:custGeom>
              <a:avLst/>
              <a:gdLst/>
              <a:ahLst/>
              <a:cxnLst/>
              <a:rect r="r" b="b" t="t" l="l"/>
              <a:pathLst>
                <a:path h="1383538" w="22436455">
                  <a:moveTo>
                    <a:pt x="0" y="0"/>
                  </a:moveTo>
                  <a:lnTo>
                    <a:pt x="22436455" y="0"/>
                  </a:lnTo>
                  <a:lnTo>
                    <a:pt x="22436455" y="1383538"/>
                  </a:lnTo>
                  <a:lnTo>
                    <a:pt x="0" y="1383538"/>
                  </a:lnTo>
                  <a:close/>
                </a:path>
              </a:pathLst>
            </a:custGeom>
            <a:solidFill>
              <a:srgbClr val="FFFFFF">
                <a:alpha val="0"/>
              </a:srgbClr>
            </a:solidFill>
            <a:ln w="12700">
              <a:solidFill>
                <a:srgbClr val="000000"/>
              </a:solidFill>
            </a:ln>
          </p:spPr>
        </p:sp>
      </p:grpSp>
      <p:sp>
        <p:nvSpPr>
          <p:cNvPr name="TextBox 41" id="41"/>
          <p:cNvSpPr txBox="true"/>
          <p:nvPr/>
        </p:nvSpPr>
        <p:spPr>
          <a:xfrm rot="0">
            <a:off x="2475000" y="8223825"/>
            <a:ext cx="1886426" cy="368141"/>
          </a:xfrm>
          <a:prstGeom prst="rect">
            <a:avLst/>
          </a:prstGeom>
        </p:spPr>
        <p:txBody>
          <a:bodyPr anchor="t" rtlCol="false" tIns="0" lIns="0" bIns="0" rIns="0">
            <a:spAutoFit/>
          </a:bodyPr>
          <a:lstStyle/>
          <a:p>
            <a:pPr algn="l">
              <a:lnSpc>
                <a:spcPts val="2501"/>
              </a:lnSpc>
            </a:pPr>
            <a:r>
              <a:rPr lang="en-US" sz="3250" b="true">
                <a:solidFill>
                  <a:srgbClr val="006747"/>
                </a:solidFill>
                <a:latin typeface="Noto Serif Bold"/>
                <a:ea typeface="Noto Serif Bold"/>
                <a:cs typeface="Noto Serif Bold"/>
                <a:sym typeface="Noto Serif Bold"/>
              </a:rPr>
              <a:t>Visibilité</a:t>
            </a:r>
          </a:p>
        </p:txBody>
      </p:sp>
      <p:sp>
        <p:nvSpPr>
          <p:cNvPr name="TextBox 42" id="42"/>
          <p:cNvSpPr txBox="true"/>
          <p:nvPr/>
        </p:nvSpPr>
        <p:spPr>
          <a:xfrm rot="0">
            <a:off x="6549750" y="7809150"/>
            <a:ext cx="5187150" cy="404250"/>
          </a:xfrm>
          <a:prstGeom prst="rect">
            <a:avLst/>
          </a:prstGeom>
        </p:spPr>
        <p:txBody>
          <a:bodyPr anchor="t" rtlCol="false" tIns="0" lIns="0" bIns="0" rIns="0">
            <a:spAutoFit/>
          </a:bodyPr>
          <a:lstStyle/>
          <a:p>
            <a:pPr algn="l">
              <a:lnSpc>
                <a:spcPts val="2561"/>
              </a:lnSpc>
            </a:pPr>
            <a:r>
              <a:rPr lang="en-US" sz="1562">
                <a:solidFill>
                  <a:srgbClr val="4B4A4A"/>
                </a:solidFill>
                <a:latin typeface="Arimo"/>
                <a:ea typeface="Arimo"/>
                <a:cs typeface="Arimo"/>
                <a:sym typeface="Arimo"/>
              </a:rPr>
              <a:t> Visible à l’œil nu </a:t>
            </a:r>
          </a:p>
        </p:txBody>
      </p:sp>
      <p:sp>
        <p:nvSpPr>
          <p:cNvPr name="TextBox 43" id="43"/>
          <p:cNvSpPr txBox="true"/>
          <p:nvPr/>
        </p:nvSpPr>
        <p:spPr>
          <a:xfrm rot="0">
            <a:off x="12158550" y="7809150"/>
            <a:ext cx="5192100" cy="404250"/>
          </a:xfrm>
          <a:prstGeom prst="rect">
            <a:avLst/>
          </a:prstGeom>
        </p:spPr>
        <p:txBody>
          <a:bodyPr anchor="t" rtlCol="false" tIns="0" lIns="0" bIns="0" rIns="0">
            <a:spAutoFit/>
          </a:bodyPr>
          <a:lstStyle/>
          <a:p>
            <a:pPr algn="l">
              <a:lnSpc>
                <a:spcPts val="2561"/>
              </a:lnSpc>
            </a:pPr>
            <a:r>
              <a:rPr lang="en-US" sz="1562">
                <a:solidFill>
                  <a:srgbClr val="4B4A4A"/>
                </a:solidFill>
                <a:latin typeface="Arimo"/>
                <a:ea typeface="Arimo"/>
                <a:cs typeface="Arimo"/>
                <a:sym typeface="Arimo"/>
              </a:rPr>
              <a:t>Nécessite un microscope</a:t>
            </a:r>
          </a:p>
        </p:txBody>
      </p:sp>
      <p:grpSp>
        <p:nvGrpSpPr>
          <p:cNvPr name="Group 44" id="44"/>
          <p:cNvGrpSpPr/>
          <p:nvPr/>
        </p:nvGrpSpPr>
        <p:grpSpPr>
          <a:xfrm rot="0">
            <a:off x="729000" y="8791200"/>
            <a:ext cx="16827300" cy="922050"/>
            <a:chOff x="0" y="0"/>
            <a:chExt cx="22436400" cy="1229400"/>
          </a:xfrm>
        </p:grpSpPr>
        <p:sp>
          <p:nvSpPr>
            <p:cNvPr name="Freeform 45" id="45"/>
            <p:cNvSpPr/>
            <p:nvPr/>
          </p:nvSpPr>
          <p:spPr>
            <a:xfrm flipH="false" flipV="false" rot="0">
              <a:off x="0" y="0"/>
              <a:ext cx="22436455" cy="1229360"/>
            </a:xfrm>
            <a:custGeom>
              <a:avLst/>
              <a:gdLst/>
              <a:ahLst/>
              <a:cxnLst/>
              <a:rect r="r" b="b" t="t" l="l"/>
              <a:pathLst>
                <a:path h="1229360" w="22436455">
                  <a:moveTo>
                    <a:pt x="0" y="0"/>
                  </a:moveTo>
                  <a:lnTo>
                    <a:pt x="22436455" y="0"/>
                  </a:lnTo>
                  <a:lnTo>
                    <a:pt x="22436455" y="1229360"/>
                  </a:lnTo>
                  <a:lnTo>
                    <a:pt x="0" y="1229360"/>
                  </a:lnTo>
                  <a:close/>
                </a:path>
              </a:pathLst>
            </a:custGeom>
            <a:solidFill>
              <a:srgbClr val="000000">
                <a:alpha val="0"/>
              </a:srgbClr>
            </a:solidFill>
            <a:ln w="12700">
              <a:solidFill>
                <a:srgbClr val="000000"/>
              </a:solidFill>
            </a:ln>
          </p:spPr>
        </p:sp>
      </p:grpSp>
      <p:sp>
        <p:nvSpPr>
          <p:cNvPr name="TextBox 46" id="46"/>
          <p:cNvSpPr txBox="true"/>
          <p:nvPr/>
        </p:nvSpPr>
        <p:spPr>
          <a:xfrm rot="0">
            <a:off x="6549750" y="8847750"/>
            <a:ext cx="5187150" cy="732750"/>
          </a:xfrm>
          <a:prstGeom prst="rect">
            <a:avLst/>
          </a:prstGeom>
        </p:spPr>
        <p:txBody>
          <a:bodyPr anchor="t" rtlCol="false" tIns="0" lIns="0" bIns="0" rIns="0">
            <a:spAutoFit/>
          </a:bodyPr>
          <a:lstStyle/>
          <a:p>
            <a:pPr algn="l">
              <a:lnSpc>
                <a:spcPts val="2561"/>
              </a:lnSpc>
            </a:pPr>
            <a:r>
              <a:rPr lang="en-US" sz="1562">
                <a:solidFill>
                  <a:srgbClr val="4B4A4A"/>
                </a:solidFill>
                <a:latin typeface="Arimo"/>
                <a:ea typeface="Arimo"/>
                <a:cs typeface="Arimo"/>
                <a:sym typeface="Arimo"/>
              </a:rPr>
              <a:t>Remet en question la distinction stricte procaryote/eucaryote</a:t>
            </a:r>
          </a:p>
        </p:txBody>
      </p:sp>
      <p:sp>
        <p:nvSpPr>
          <p:cNvPr name="TextBox 47" id="47"/>
          <p:cNvSpPr txBox="true"/>
          <p:nvPr/>
        </p:nvSpPr>
        <p:spPr>
          <a:xfrm rot="0">
            <a:off x="12158550" y="8847750"/>
            <a:ext cx="5192100" cy="404250"/>
          </a:xfrm>
          <a:prstGeom prst="rect">
            <a:avLst/>
          </a:prstGeom>
        </p:spPr>
        <p:txBody>
          <a:bodyPr anchor="t" rtlCol="false" tIns="0" lIns="0" bIns="0" rIns="0">
            <a:spAutoFit/>
          </a:bodyPr>
          <a:lstStyle/>
          <a:p>
            <a:pPr algn="l">
              <a:lnSpc>
                <a:spcPts val="2561"/>
              </a:lnSpc>
            </a:pPr>
            <a:r>
              <a:rPr lang="en-US" sz="1562">
                <a:solidFill>
                  <a:srgbClr val="4B4A4A"/>
                </a:solidFill>
                <a:latin typeface="Arimo"/>
                <a:ea typeface="Arimo"/>
                <a:cs typeface="Arimo"/>
                <a:sym typeface="Arimo"/>
              </a:rPr>
              <a:t>Sert de modèle classique en microbiologie</a:t>
            </a:r>
          </a:p>
        </p:txBody>
      </p:sp>
      <p:sp>
        <p:nvSpPr>
          <p:cNvPr name="TextBox 48" id="48"/>
          <p:cNvSpPr txBox="true"/>
          <p:nvPr/>
        </p:nvSpPr>
        <p:spPr>
          <a:xfrm rot="0">
            <a:off x="2565000" y="6942150"/>
            <a:ext cx="2112300" cy="514800"/>
          </a:xfrm>
          <a:prstGeom prst="rect">
            <a:avLst/>
          </a:prstGeom>
        </p:spPr>
        <p:txBody>
          <a:bodyPr anchor="t" rtlCol="false" tIns="0" lIns="0" bIns="0" rIns="0">
            <a:spAutoFit/>
          </a:bodyPr>
          <a:lstStyle/>
          <a:p>
            <a:pPr algn="l">
              <a:lnSpc>
                <a:spcPts val="4200"/>
              </a:lnSpc>
            </a:pPr>
            <a:r>
              <a:rPr lang="en-US" sz="3500" b="true">
                <a:solidFill>
                  <a:srgbClr val="006747"/>
                </a:solidFill>
                <a:latin typeface="Noto Serif Bold"/>
                <a:ea typeface="Noto Serif Bold"/>
                <a:cs typeface="Noto Serif Bold"/>
                <a:sym typeface="Noto Serif Bold"/>
              </a:rPr>
              <a:t>Habitat</a:t>
            </a:r>
          </a:p>
        </p:txBody>
      </p:sp>
      <p:sp>
        <p:nvSpPr>
          <p:cNvPr name="TextBox 49" id="49"/>
          <p:cNvSpPr txBox="true"/>
          <p:nvPr/>
        </p:nvSpPr>
        <p:spPr>
          <a:xfrm rot="0">
            <a:off x="1440000" y="9042675"/>
            <a:ext cx="4183261" cy="419100"/>
          </a:xfrm>
          <a:prstGeom prst="rect">
            <a:avLst/>
          </a:prstGeom>
        </p:spPr>
        <p:txBody>
          <a:bodyPr anchor="t" rtlCol="false" tIns="0" lIns="0" bIns="0" rIns="0">
            <a:spAutoFit/>
          </a:bodyPr>
          <a:lstStyle/>
          <a:p>
            <a:pPr algn="l">
              <a:lnSpc>
                <a:spcPts val="3239"/>
              </a:lnSpc>
            </a:pPr>
            <a:r>
              <a:rPr lang="en-US" sz="2699" b="true">
                <a:solidFill>
                  <a:srgbClr val="006747"/>
                </a:solidFill>
                <a:latin typeface="Noto Serif Bold"/>
                <a:ea typeface="Noto Serif Bold"/>
                <a:cs typeface="Noto Serif Bold"/>
                <a:sym typeface="Noto Serif Bold"/>
              </a:rPr>
              <a:t>Importance scientifique</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7100" cy="10286100"/>
            <a:chOff x="0" y="0"/>
            <a:chExt cx="24382800" cy="13714800"/>
          </a:xfrm>
        </p:grpSpPr>
        <p:sp>
          <p:nvSpPr>
            <p:cNvPr name="Freeform 3" id="3" descr="preencoded.png"/>
            <p:cNvSpPr/>
            <p:nvPr/>
          </p:nvSpPr>
          <p:spPr>
            <a:xfrm flipH="false" flipV="false" rot="0">
              <a:off x="0" y="0"/>
              <a:ext cx="24382857" cy="13714857"/>
            </a:xfrm>
            <a:custGeom>
              <a:avLst/>
              <a:gdLst/>
              <a:ahLst/>
              <a:cxnLst/>
              <a:rect r="r" b="b" t="t" l="l"/>
              <a:pathLst>
                <a:path h="13714857" w="24382857">
                  <a:moveTo>
                    <a:pt x="0" y="0"/>
                  </a:moveTo>
                  <a:lnTo>
                    <a:pt x="24382857" y="0"/>
                  </a:lnTo>
                  <a:lnTo>
                    <a:pt x="24382857" y="13714857"/>
                  </a:lnTo>
                  <a:lnTo>
                    <a:pt x="0" y="13714857"/>
                  </a:lnTo>
                  <a:lnTo>
                    <a:pt x="0" y="0"/>
                  </a:lnTo>
                  <a:close/>
                </a:path>
              </a:pathLst>
            </a:custGeom>
            <a:blipFill>
              <a:blip r:embed="rId2"/>
              <a:stretch>
                <a:fillRect l="0" t="-1" r="0" b="-1"/>
              </a:stretch>
            </a:blipFill>
          </p:spPr>
        </p:sp>
      </p:grpSp>
      <p:grpSp>
        <p:nvGrpSpPr>
          <p:cNvPr name="Group 4" id="4"/>
          <p:cNvGrpSpPr/>
          <p:nvPr/>
        </p:nvGrpSpPr>
        <p:grpSpPr>
          <a:xfrm rot="0">
            <a:off x="0" y="0"/>
            <a:ext cx="18287100" cy="10286100"/>
            <a:chOff x="0" y="0"/>
            <a:chExt cx="24382800" cy="13714800"/>
          </a:xfrm>
        </p:grpSpPr>
        <p:sp>
          <p:nvSpPr>
            <p:cNvPr name="Freeform 5" id="5"/>
            <p:cNvSpPr/>
            <p:nvPr/>
          </p:nvSpPr>
          <p:spPr>
            <a:xfrm flipH="false" flipV="false" rot="0">
              <a:off x="0" y="0"/>
              <a:ext cx="24382857" cy="13714857"/>
            </a:xfrm>
            <a:custGeom>
              <a:avLst/>
              <a:gdLst/>
              <a:ahLst/>
              <a:cxnLst/>
              <a:rect r="r" b="b" t="t" l="l"/>
              <a:pathLst>
                <a:path h="13714857" w="24382857">
                  <a:moveTo>
                    <a:pt x="0" y="0"/>
                  </a:moveTo>
                  <a:lnTo>
                    <a:pt x="24382857" y="0"/>
                  </a:lnTo>
                  <a:lnTo>
                    <a:pt x="24382857" y="13714857"/>
                  </a:lnTo>
                  <a:lnTo>
                    <a:pt x="0" y="13714857"/>
                  </a:lnTo>
                  <a:close/>
                </a:path>
              </a:pathLst>
            </a:custGeom>
            <a:solidFill>
              <a:srgbClr val="E5F9F2">
                <a:alpha val="90196"/>
              </a:srgbClr>
            </a:solidFill>
            <a:ln w="12700">
              <a:solidFill>
                <a:srgbClr val="000000"/>
              </a:solidFill>
            </a:ln>
          </p:spPr>
        </p:sp>
      </p:grpSp>
      <p:grpSp>
        <p:nvGrpSpPr>
          <p:cNvPr name="Group 6" id="6"/>
          <p:cNvGrpSpPr>
            <a:grpSpLocks noChangeAspect="true"/>
          </p:cNvGrpSpPr>
          <p:nvPr/>
        </p:nvGrpSpPr>
        <p:grpSpPr>
          <a:xfrm rot="0">
            <a:off x="0" y="-15750"/>
            <a:ext cx="7619400" cy="4285800"/>
            <a:chOff x="0" y="0"/>
            <a:chExt cx="10159200" cy="5714400"/>
          </a:xfrm>
        </p:grpSpPr>
        <p:sp>
          <p:nvSpPr>
            <p:cNvPr name="Freeform 7" id="7"/>
            <p:cNvSpPr/>
            <p:nvPr/>
          </p:nvSpPr>
          <p:spPr>
            <a:xfrm flipH="false" flipV="false" rot="0">
              <a:off x="0" y="0"/>
              <a:ext cx="10159238" cy="5714365"/>
            </a:xfrm>
            <a:custGeom>
              <a:avLst/>
              <a:gdLst/>
              <a:ahLst/>
              <a:cxnLst/>
              <a:rect r="r" b="b" t="t" l="l"/>
              <a:pathLst>
                <a:path h="5714365" w="10159238">
                  <a:moveTo>
                    <a:pt x="0" y="0"/>
                  </a:moveTo>
                  <a:lnTo>
                    <a:pt x="10159238" y="0"/>
                  </a:lnTo>
                  <a:lnTo>
                    <a:pt x="10159238" y="5714365"/>
                  </a:lnTo>
                  <a:lnTo>
                    <a:pt x="0" y="5714365"/>
                  </a:lnTo>
                  <a:lnTo>
                    <a:pt x="0" y="0"/>
                  </a:lnTo>
                  <a:close/>
                </a:path>
              </a:pathLst>
            </a:custGeom>
            <a:blipFill>
              <a:blip r:embed="rId3"/>
              <a:stretch>
                <a:fillRect l="0" t="-1" r="0" b="-1"/>
              </a:stretch>
            </a:blipFill>
          </p:spPr>
        </p:sp>
      </p:grpSp>
      <p:grpSp>
        <p:nvGrpSpPr>
          <p:cNvPr name="Group 8" id="8"/>
          <p:cNvGrpSpPr>
            <a:grpSpLocks noChangeAspect="true"/>
          </p:cNvGrpSpPr>
          <p:nvPr/>
        </p:nvGrpSpPr>
        <p:grpSpPr>
          <a:xfrm rot="0">
            <a:off x="0" y="4270950"/>
            <a:ext cx="7619400" cy="6016050"/>
            <a:chOff x="0" y="0"/>
            <a:chExt cx="10159200" cy="8021400"/>
          </a:xfrm>
        </p:grpSpPr>
        <p:sp>
          <p:nvSpPr>
            <p:cNvPr name="Freeform 9" id="9"/>
            <p:cNvSpPr/>
            <p:nvPr/>
          </p:nvSpPr>
          <p:spPr>
            <a:xfrm flipH="false" flipV="false" rot="0">
              <a:off x="0" y="0"/>
              <a:ext cx="10159238" cy="8021447"/>
            </a:xfrm>
            <a:custGeom>
              <a:avLst/>
              <a:gdLst/>
              <a:ahLst/>
              <a:cxnLst/>
              <a:rect r="r" b="b" t="t" l="l"/>
              <a:pathLst>
                <a:path h="8021447" w="10159238">
                  <a:moveTo>
                    <a:pt x="0" y="0"/>
                  </a:moveTo>
                  <a:lnTo>
                    <a:pt x="10159238" y="0"/>
                  </a:lnTo>
                  <a:lnTo>
                    <a:pt x="10159238" y="8021447"/>
                  </a:lnTo>
                  <a:lnTo>
                    <a:pt x="0" y="8021447"/>
                  </a:lnTo>
                  <a:lnTo>
                    <a:pt x="0" y="0"/>
                  </a:lnTo>
                  <a:close/>
                </a:path>
              </a:pathLst>
            </a:custGeom>
            <a:blipFill>
              <a:blip r:embed="rId4"/>
              <a:stretch>
                <a:fillRect l="-29328" t="0" r="-29328" b="0"/>
              </a:stretch>
            </a:blipFill>
          </p:spPr>
        </p:sp>
      </p:grpSp>
      <p:grpSp>
        <p:nvGrpSpPr>
          <p:cNvPr name="Group 10" id="10"/>
          <p:cNvGrpSpPr>
            <a:grpSpLocks noChangeAspect="true"/>
          </p:cNvGrpSpPr>
          <p:nvPr/>
        </p:nvGrpSpPr>
        <p:grpSpPr>
          <a:xfrm rot="0">
            <a:off x="7603050" y="0"/>
            <a:ext cx="10684050" cy="10302750"/>
            <a:chOff x="0" y="0"/>
            <a:chExt cx="14223000" cy="13715400"/>
          </a:xfrm>
        </p:grpSpPr>
        <p:sp>
          <p:nvSpPr>
            <p:cNvPr name="Freeform 11" id="11"/>
            <p:cNvSpPr/>
            <p:nvPr/>
          </p:nvSpPr>
          <p:spPr>
            <a:xfrm flipH="false" flipV="false" rot="0">
              <a:off x="0" y="0"/>
              <a:ext cx="14222985" cy="13715364"/>
            </a:xfrm>
            <a:custGeom>
              <a:avLst/>
              <a:gdLst/>
              <a:ahLst/>
              <a:cxnLst/>
              <a:rect r="r" b="b" t="t" l="l"/>
              <a:pathLst>
                <a:path h="13715364" w="14222985">
                  <a:moveTo>
                    <a:pt x="0" y="0"/>
                  </a:moveTo>
                  <a:lnTo>
                    <a:pt x="14222985" y="0"/>
                  </a:lnTo>
                  <a:lnTo>
                    <a:pt x="14222985" y="13715364"/>
                  </a:lnTo>
                  <a:lnTo>
                    <a:pt x="0" y="13715364"/>
                  </a:lnTo>
                  <a:lnTo>
                    <a:pt x="0" y="0"/>
                  </a:lnTo>
                  <a:close/>
                </a:path>
              </a:pathLst>
            </a:custGeom>
            <a:blipFill>
              <a:blip r:embed="rId5"/>
              <a:stretch>
                <a:fillRect l="-40" t="0" r="-40" b="0"/>
              </a:stretch>
            </a:blipFill>
          </p:spPr>
        </p:sp>
      </p:gr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7100" cy="10286100"/>
            <a:chOff x="0" y="0"/>
            <a:chExt cx="24382800" cy="13714800"/>
          </a:xfrm>
        </p:grpSpPr>
        <p:sp>
          <p:nvSpPr>
            <p:cNvPr name="Freeform 3" id="3"/>
            <p:cNvSpPr/>
            <p:nvPr/>
          </p:nvSpPr>
          <p:spPr>
            <a:xfrm flipH="false" flipV="false" rot="0">
              <a:off x="0" y="0"/>
              <a:ext cx="24382857" cy="13714857"/>
            </a:xfrm>
            <a:custGeom>
              <a:avLst/>
              <a:gdLst/>
              <a:ahLst/>
              <a:cxnLst/>
              <a:rect r="r" b="b" t="t" l="l"/>
              <a:pathLst>
                <a:path h="13714857" w="24382857">
                  <a:moveTo>
                    <a:pt x="0" y="0"/>
                  </a:moveTo>
                  <a:lnTo>
                    <a:pt x="24382857" y="0"/>
                  </a:lnTo>
                  <a:lnTo>
                    <a:pt x="24382857" y="13714857"/>
                  </a:lnTo>
                  <a:lnTo>
                    <a:pt x="0" y="13714857"/>
                  </a:lnTo>
                  <a:lnTo>
                    <a:pt x="0" y="0"/>
                  </a:lnTo>
                  <a:close/>
                </a:path>
              </a:pathLst>
            </a:custGeom>
            <a:solidFill>
              <a:srgbClr val="E5F9F2"/>
            </a:solidFill>
            <a:ln w="12700">
              <a:solidFill>
                <a:srgbClr val="000000"/>
              </a:solidFill>
            </a:ln>
          </p:spPr>
        </p:sp>
      </p:grpSp>
      <p:grpSp>
        <p:nvGrpSpPr>
          <p:cNvPr name="Group 4" id="4"/>
          <p:cNvGrpSpPr/>
          <p:nvPr/>
        </p:nvGrpSpPr>
        <p:grpSpPr>
          <a:xfrm rot="0">
            <a:off x="11703324" y="1783075"/>
            <a:ext cx="6583776" cy="8439299"/>
            <a:chOff x="0" y="0"/>
            <a:chExt cx="8778368" cy="11252399"/>
          </a:xfrm>
        </p:grpSpPr>
        <p:sp>
          <p:nvSpPr>
            <p:cNvPr name="Freeform 5" id="5"/>
            <p:cNvSpPr/>
            <p:nvPr/>
          </p:nvSpPr>
          <p:spPr>
            <a:xfrm flipH="false" flipV="false" rot="0">
              <a:off x="0" y="0"/>
              <a:ext cx="8778425" cy="11252456"/>
            </a:xfrm>
            <a:custGeom>
              <a:avLst/>
              <a:gdLst/>
              <a:ahLst/>
              <a:cxnLst/>
              <a:rect r="r" b="b" t="t" l="l"/>
              <a:pathLst>
                <a:path h="11252456" w="8778425">
                  <a:moveTo>
                    <a:pt x="0" y="0"/>
                  </a:moveTo>
                  <a:lnTo>
                    <a:pt x="8778425" y="0"/>
                  </a:lnTo>
                  <a:lnTo>
                    <a:pt x="8778425" y="11252456"/>
                  </a:lnTo>
                  <a:lnTo>
                    <a:pt x="0" y="11252456"/>
                  </a:lnTo>
                  <a:close/>
                </a:path>
              </a:pathLst>
            </a:custGeom>
            <a:blipFill>
              <a:blip r:embed="rId2">
                <a:alphaModFix amt="95000"/>
              </a:blip>
              <a:stretch>
                <a:fillRect l="0" t="-2008" r="0" b="-2008"/>
              </a:stretch>
            </a:blipFill>
          </p:spPr>
        </p:sp>
      </p:grpSp>
      <p:grpSp>
        <p:nvGrpSpPr>
          <p:cNvPr name="Group 6" id="6"/>
          <p:cNvGrpSpPr/>
          <p:nvPr/>
        </p:nvGrpSpPr>
        <p:grpSpPr>
          <a:xfrm rot="0">
            <a:off x="-2999111" y="-390979"/>
            <a:ext cx="23167849" cy="2237780"/>
            <a:chOff x="0" y="0"/>
            <a:chExt cx="30890466" cy="2983707"/>
          </a:xfrm>
        </p:grpSpPr>
        <p:sp>
          <p:nvSpPr>
            <p:cNvPr name="Freeform 7" id="7"/>
            <p:cNvSpPr/>
            <p:nvPr/>
          </p:nvSpPr>
          <p:spPr>
            <a:xfrm flipH="false" flipV="false" rot="0">
              <a:off x="0" y="0"/>
              <a:ext cx="30890465" cy="2983707"/>
            </a:xfrm>
            <a:custGeom>
              <a:avLst/>
              <a:gdLst/>
              <a:ahLst/>
              <a:cxnLst/>
              <a:rect r="r" b="b" t="t" l="l"/>
              <a:pathLst>
                <a:path h="2983707" w="30890465">
                  <a:moveTo>
                    <a:pt x="0" y="0"/>
                  </a:moveTo>
                  <a:lnTo>
                    <a:pt x="30890465" y="0"/>
                  </a:lnTo>
                  <a:lnTo>
                    <a:pt x="30890465" y="2983707"/>
                  </a:lnTo>
                  <a:lnTo>
                    <a:pt x="0" y="2983707"/>
                  </a:lnTo>
                  <a:close/>
                </a:path>
              </a:pathLst>
            </a:custGeom>
            <a:solidFill>
              <a:srgbClr val="000000">
                <a:alpha val="0"/>
              </a:srgbClr>
            </a:solidFill>
          </p:spPr>
        </p:sp>
        <p:sp>
          <p:nvSpPr>
            <p:cNvPr name="TextBox 8" id="8"/>
            <p:cNvSpPr txBox="true"/>
            <p:nvPr/>
          </p:nvSpPr>
          <p:spPr>
            <a:xfrm>
              <a:off x="0" y="57150"/>
              <a:ext cx="30890466" cy="2926557"/>
            </a:xfrm>
            <a:prstGeom prst="rect">
              <a:avLst/>
            </a:prstGeom>
          </p:spPr>
          <p:txBody>
            <a:bodyPr anchor="ctr" rtlCol="false" tIns="0" lIns="0" bIns="0" rIns="0"/>
            <a:lstStyle/>
            <a:p>
              <a:pPr algn="l">
                <a:lnSpc>
                  <a:spcPts val="5940"/>
                </a:lnSpc>
              </a:pPr>
            </a:p>
            <a:p>
              <a:pPr algn="l">
                <a:lnSpc>
                  <a:spcPts val="8423"/>
                </a:lnSpc>
              </a:pPr>
              <a:r>
                <a:rPr lang="en-US" b="true" sz="7799" spc="-47">
                  <a:solidFill>
                    <a:srgbClr val="006747"/>
                  </a:solidFill>
                  <a:latin typeface="Noto Serif Bold"/>
                  <a:ea typeface="Noto Serif Bold"/>
                  <a:cs typeface="Noto Serif Bold"/>
                  <a:sym typeface="Noto Serif Bold"/>
                </a:rPr>
                <a:t>                       </a:t>
              </a:r>
              <a:r>
                <a:rPr lang="en-US" b="true" sz="7799" i="true" spc="-47">
                  <a:solidFill>
                    <a:srgbClr val="006747"/>
                  </a:solidFill>
                  <a:latin typeface="Noto Serif Bold Italics"/>
                  <a:ea typeface="Noto Serif Bold Italics"/>
                  <a:cs typeface="Noto Serif Bold Italics"/>
                  <a:sym typeface="Noto Serif Bold Italics"/>
                </a:rPr>
                <a:t>Thiomargarita magnifica</a:t>
              </a:r>
            </a:p>
          </p:txBody>
        </p:sp>
      </p:grpSp>
      <p:sp>
        <p:nvSpPr>
          <p:cNvPr name="TextBox 9" id="9"/>
          <p:cNvSpPr txBox="true"/>
          <p:nvPr/>
        </p:nvSpPr>
        <p:spPr>
          <a:xfrm rot="0">
            <a:off x="372301" y="2507050"/>
            <a:ext cx="11331023" cy="6962775"/>
          </a:xfrm>
          <a:prstGeom prst="rect">
            <a:avLst/>
          </a:prstGeom>
        </p:spPr>
        <p:txBody>
          <a:bodyPr anchor="t" rtlCol="false" tIns="0" lIns="0" bIns="0" rIns="0">
            <a:spAutoFit/>
          </a:bodyPr>
          <a:lstStyle/>
          <a:p>
            <a:pPr algn="ctr">
              <a:lnSpc>
                <a:spcPts val="6840"/>
              </a:lnSpc>
            </a:pPr>
            <a:r>
              <a:rPr lang="en-US" sz="5700">
                <a:solidFill>
                  <a:srgbClr val="000000"/>
                </a:solidFill>
                <a:latin typeface="Arimo"/>
                <a:ea typeface="Arimo"/>
                <a:cs typeface="Arimo"/>
                <a:sym typeface="Arimo"/>
              </a:rPr>
              <a:t>interagit :avec son milieu chimique</a:t>
            </a:r>
          </a:p>
          <a:p>
            <a:pPr algn="ctr">
              <a:lnSpc>
                <a:spcPts val="6840"/>
              </a:lnSpc>
            </a:pPr>
            <a:r>
              <a:rPr lang="en-US" sz="5700">
                <a:solidFill>
                  <a:srgbClr val="000000"/>
                </a:solidFill>
                <a:latin typeface="Arimo"/>
                <a:ea typeface="Arimo"/>
                <a:cs typeface="Arimo"/>
                <a:sym typeface="Arimo"/>
              </a:rPr>
              <a:t>   (soufre),avec d’autres micro-organismes dans</a:t>
            </a:r>
          </a:p>
          <a:p>
            <a:pPr algn="ctr">
              <a:lnSpc>
                <a:spcPts val="6840"/>
              </a:lnSpc>
            </a:pPr>
            <a:r>
              <a:rPr lang="en-US" sz="5700">
                <a:solidFill>
                  <a:srgbClr val="000000"/>
                </a:solidFill>
                <a:latin typeface="Arimo"/>
                <a:ea typeface="Arimo"/>
                <a:cs typeface="Arimo"/>
                <a:sym typeface="Arimo"/>
              </a:rPr>
              <a:t>  la mangrove, </a:t>
            </a:r>
          </a:p>
          <a:p>
            <a:pPr algn="ctr">
              <a:lnSpc>
                <a:spcPts val="6840"/>
              </a:lnSpc>
            </a:pPr>
            <a:r>
              <a:rPr lang="en-US" sz="5700">
                <a:solidFill>
                  <a:srgbClr val="000000"/>
                </a:solidFill>
                <a:latin typeface="Arimo"/>
                <a:ea typeface="Arimo"/>
                <a:cs typeface="Arimo"/>
                <a:sym typeface="Arimo"/>
              </a:rPr>
              <a:t>et avec les chercheurs humains</a:t>
            </a:r>
          </a:p>
          <a:p>
            <a:pPr algn="ctr">
              <a:lnSpc>
                <a:spcPts val="6840"/>
              </a:lnSpc>
            </a:pPr>
            <a:r>
              <a:rPr lang="en-US" sz="5700">
                <a:solidFill>
                  <a:srgbClr val="000000"/>
                </a:solidFill>
                <a:latin typeface="Arimo"/>
                <a:ea typeface="Arimo"/>
                <a:cs typeface="Arimo"/>
                <a:sym typeface="Arimo"/>
              </a:rPr>
              <a:t>qui la considèrent comme une découverte</a:t>
            </a:r>
          </a:p>
          <a:p>
            <a:pPr algn="ctr">
              <a:lnSpc>
                <a:spcPts val="6840"/>
              </a:lnSpc>
            </a:pPr>
            <a:r>
              <a:rPr lang="en-US" sz="5700">
                <a:solidFill>
                  <a:srgbClr val="000000"/>
                </a:solidFill>
                <a:latin typeface="Arimo"/>
                <a:ea typeface="Arimo"/>
                <a:cs typeface="Arimo"/>
                <a:sym typeface="Arimo"/>
              </a:rPr>
              <a:t>révolutionnaire</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7100" cy="10286100"/>
            <a:chOff x="0" y="0"/>
            <a:chExt cx="24382800" cy="13714800"/>
          </a:xfrm>
        </p:grpSpPr>
        <p:sp>
          <p:nvSpPr>
            <p:cNvPr name="Freeform 3" id="3" descr="preencoded.png"/>
            <p:cNvSpPr/>
            <p:nvPr/>
          </p:nvSpPr>
          <p:spPr>
            <a:xfrm flipH="false" flipV="false" rot="0">
              <a:off x="0" y="0"/>
              <a:ext cx="24382857" cy="13714857"/>
            </a:xfrm>
            <a:custGeom>
              <a:avLst/>
              <a:gdLst/>
              <a:ahLst/>
              <a:cxnLst/>
              <a:rect r="r" b="b" t="t" l="l"/>
              <a:pathLst>
                <a:path h="13714857" w="24382857">
                  <a:moveTo>
                    <a:pt x="0" y="0"/>
                  </a:moveTo>
                  <a:lnTo>
                    <a:pt x="24382857" y="0"/>
                  </a:lnTo>
                  <a:lnTo>
                    <a:pt x="24382857" y="13714857"/>
                  </a:lnTo>
                  <a:lnTo>
                    <a:pt x="0" y="13714857"/>
                  </a:lnTo>
                  <a:lnTo>
                    <a:pt x="0" y="0"/>
                  </a:lnTo>
                  <a:close/>
                </a:path>
              </a:pathLst>
            </a:custGeom>
            <a:blipFill>
              <a:blip r:embed="rId2"/>
              <a:stretch>
                <a:fillRect l="0" t="-1" r="0" b="-1"/>
              </a:stretch>
            </a:blipFill>
          </p:spPr>
        </p:sp>
      </p:grpSp>
      <p:grpSp>
        <p:nvGrpSpPr>
          <p:cNvPr name="Group 4" id="4"/>
          <p:cNvGrpSpPr/>
          <p:nvPr/>
        </p:nvGrpSpPr>
        <p:grpSpPr>
          <a:xfrm rot="0">
            <a:off x="0" y="0"/>
            <a:ext cx="18287100" cy="10286100"/>
            <a:chOff x="0" y="0"/>
            <a:chExt cx="24382800" cy="13714800"/>
          </a:xfrm>
        </p:grpSpPr>
        <p:sp>
          <p:nvSpPr>
            <p:cNvPr name="Freeform 5" id="5"/>
            <p:cNvSpPr/>
            <p:nvPr/>
          </p:nvSpPr>
          <p:spPr>
            <a:xfrm flipH="false" flipV="false" rot="0">
              <a:off x="0" y="0"/>
              <a:ext cx="24382857" cy="13714857"/>
            </a:xfrm>
            <a:custGeom>
              <a:avLst/>
              <a:gdLst/>
              <a:ahLst/>
              <a:cxnLst/>
              <a:rect r="r" b="b" t="t" l="l"/>
              <a:pathLst>
                <a:path h="13714857" w="24382857">
                  <a:moveTo>
                    <a:pt x="0" y="0"/>
                  </a:moveTo>
                  <a:lnTo>
                    <a:pt x="24382857" y="0"/>
                  </a:lnTo>
                  <a:lnTo>
                    <a:pt x="24382857" y="13714857"/>
                  </a:lnTo>
                  <a:lnTo>
                    <a:pt x="0" y="13714857"/>
                  </a:lnTo>
                  <a:close/>
                </a:path>
              </a:pathLst>
            </a:custGeom>
            <a:solidFill>
              <a:srgbClr val="E5F9F2">
                <a:alpha val="90196"/>
              </a:srgbClr>
            </a:solidFill>
            <a:ln w="12700">
              <a:solidFill>
                <a:srgbClr val="000000"/>
              </a:solidFill>
            </a:ln>
          </p:spPr>
        </p:sp>
      </p:grpSp>
      <p:grpSp>
        <p:nvGrpSpPr>
          <p:cNvPr name="Group 6" id="6"/>
          <p:cNvGrpSpPr/>
          <p:nvPr/>
        </p:nvGrpSpPr>
        <p:grpSpPr>
          <a:xfrm rot="0">
            <a:off x="252000" y="170325"/>
            <a:ext cx="16458300" cy="1716750"/>
            <a:chOff x="0" y="0"/>
            <a:chExt cx="21944400" cy="2289000"/>
          </a:xfrm>
        </p:grpSpPr>
        <p:sp>
          <p:nvSpPr>
            <p:cNvPr name="Freeform 7" id="7"/>
            <p:cNvSpPr/>
            <p:nvPr/>
          </p:nvSpPr>
          <p:spPr>
            <a:xfrm flipH="false" flipV="false" rot="0">
              <a:off x="0" y="0"/>
              <a:ext cx="21944400" cy="2289000"/>
            </a:xfrm>
            <a:custGeom>
              <a:avLst/>
              <a:gdLst/>
              <a:ahLst/>
              <a:cxnLst/>
              <a:rect r="r" b="b" t="t" l="l"/>
              <a:pathLst>
                <a:path h="2289000" w="21944400">
                  <a:moveTo>
                    <a:pt x="0" y="0"/>
                  </a:moveTo>
                  <a:lnTo>
                    <a:pt x="21944400" y="0"/>
                  </a:lnTo>
                  <a:lnTo>
                    <a:pt x="21944400" y="2289000"/>
                  </a:lnTo>
                  <a:lnTo>
                    <a:pt x="0" y="2289000"/>
                  </a:lnTo>
                  <a:close/>
                </a:path>
              </a:pathLst>
            </a:custGeom>
            <a:solidFill>
              <a:srgbClr val="000000">
                <a:alpha val="0"/>
              </a:srgbClr>
            </a:solidFill>
          </p:spPr>
        </p:sp>
        <p:sp>
          <p:nvSpPr>
            <p:cNvPr name="TextBox 8" id="8"/>
            <p:cNvSpPr txBox="true"/>
            <p:nvPr/>
          </p:nvSpPr>
          <p:spPr>
            <a:xfrm>
              <a:off x="0" y="66675"/>
              <a:ext cx="21944400" cy="2222325"/>
            </a:xfrm>
            <a:prstGeom prst="rect">
              <a:avLst/>
            </a:prstGeom>
          </p:spPr>
          <p:txBody>
            <a:bodyPr anchor="ctr" rtlCol="false" tIns="0" lIns="0" bIns="0" rIns="0"/>
            <a:lstStyle/>
            <a:p>
              <a:pPr algn="l">
                <a:lnSpc>
                  <a:spcPts val="5940"/>
                </a:lnSpc>
              </a:pPr>
              <a:r>
                <a:rPr lang="en-US" sz="5500" b="true">
                  <a:solidFill>
                    <a:srgbClr val="006747"/>
                  </a:solidFill>
                  <a:latin typeface="Noto Serif Bold"/>
                  <a:ea typeface="Noto Serif Bold"/>
                  <a:cs typeface="Noto Serif Bold"/>
                  <a:sym typeface="Noto Serif Bold"/>
                </a:rPr>
                <a:t>les interactions avec l´environnement:</a:t>
              </a:r>
            </a:p>
          </p:txBody>
        </p:sp>
      </p:grpSp>
      <p:grpSp>
        <p:nvGrpSpPr>
          <p:cNvPr name="Group 9" id="9"/>
          <p:cNvGrpSpPr/>
          <p:nvPr/>
        </p:nvGrpSpPr>
        <p:grpSpPr>
          <a:xfrm rot="0">
            <a:off x="737907" y="1297125"/>
            <a:ext cx="11824298" cy="8646750"/>
            <a:chOff x="0" y="0"/>
            <a:chExt cx="15765731" cy="11529000"/>
          </a:xfrm>
        </p:grpSpPr>
        <p:sp>
          <p:nvSpPr>
            <p:cNvPr name="Freeform 10" id="10"/>
            <p:cNvSpPr/>
            <p:nvPr/>
          </p:nvSpPr>
          <p:spPr>
            <a:xfrm flipH="false" flipV="false" rot="0">
              <a:off x="0" y="0"/>
              <a:ext cx="15765731" cy="11529000"/>
            </a:xfrm>
            <a:custGeom>
              <a:avLst/>
              <a:gdLst/>
              <a:ahLst/>
              <a:cxnLst/>
              <a:rect r="r" b="b" t="t" l="l"/>
              <a:pathLst>
                <a:path h="11529000" w="15765731">
                  <a:moveTo>
                    <a:pt x="0" y="0"/>
                  </a:moveTo>
                  <a:lnTo>
                    <a:pt x="15765731" y="0"/>
                  </a:lnTo>
                  <a:lnTo>
                    <a:pt x="15765731" y="11529000"/>
                  </a:lnTo>
                  <a:lnTo>
                    <a:pt x="0" y="11529000"/>
                  </a:lnTo>
                  <a:close/>
                </a:path>
              </a:pathLst>
            </a:custGeom>
            <a:solidFill>
              <a:srgbClr val="000000">
                <a:alpha val="0"/>
              </a:srgbClr>
            </a:solidFill>
          </p:spPr>
        </p:sp>
        <p:sp>
          <p:nvSpPr>
            <p:cNvPr name="TextBox 11" id="11"/>
            <p:cNvSpPr txBox="true"/>
            <p:nvPr/>
          </p:nvSpPr>
          <p:spPr>
            <a:xfrm>
              <a:off x="0" y="-200025"/>
              <a:ext cx="15765731" cy="11729025"/>
            </a:xfrm>
            <a:prstGeom prst="rect">
              <a:avLst/>
            </a:prstGeom>
          </p:spPr>
          <p:txBody>
            <a:bodyPr anchor="ctr" rtlCol="false" tIns="0" lIns="0" bIns="0" rIns="0"/>
            <a:lstStyle/>
            <a:p>
              <a:pPr algn="l" marL="755650" indent="-377825" lvl="1">
                <a:lnSpc>
                  <a:spcPts val="6300"/>
                </a:lnSpc>
                <a:buFont typeface="Arial"/>
                <a:buChar char="•"/>
              </a:pPr>
              <a:r>
                <a:rPr lang="en-US" b="true" sz="3500">
                  <a:solidFill>
                    <a:srgbClr val="0A998C"/>
                  </a:solidFill>
                  <a:latin typeface="Noto Serif Bold"/>
                  <a:ea typeface="Noto Serif Bold"/>
                  <a:cs typeface="Noto Serif Bold"/>
                  <a:sym typeface="Noto Serif Bold"/>
                </a:rPr>
                <a:t>  </a:t>
              </a:r>
              <a:r>
                <a:rPr lang="en-US" b="true" sz="3500">
                  <a:solidFill>
                    <a:srgbClr val="0A998C"/>
                  </a:solidFill>
                  <a:latin typeface="Noto Serif Bold"/>
                  <a:ea typeface="Noto Serif Bold"/>
                  <a:cs typeface="Noto Serif Bold"/>
                  <a:sym typeface="Noto Serif Bold"/>
                </a:rPr>
                <a:t>Feuilles en décomposition:</a:t>
              </a:r>
            </a:p>
            <a:p>
              <a:pPr algn="l">
                <a:lnSpc>
                  <a:spcPts val="4499"/>
                </a:lnSpc>
              </a:pPr>
              <a:r>
                <a:rPr lang="en-US" sz="2499">
                  <a:solidFill>
                    <a:srgbClr val="4B4A4A"/>
                  </a:solidFill>
                  <a:latin typeface="Arimo"/>
                  <a:ea typeface="Arimo"/>
                  <a:cs typeface="Arimo"/>
                  <a:sym typeface="Arimo"/>
                </a:rPr>
                <a:t>   </a:t>
              </a:r>
              <a:r>
                <a:rPr lang="en-US" sz="2499">
                  <a:solidFill>
                    <a:srgbClr val="000000"/>
                  </a:solidFill>
                  <a:latin typeface="Arimo"/>
                  <a:ea typeface="Arimo"/>
                  <a:cs typeface="Arimo"/>
                  <a:sym typeface="Arimo"/>
                </a:rPr>
                <a:t>Elle se développe sur des feuilles mortes immergées, contribuant au recyclage de la matière organique.</a:t>
              </a:r>
            </a:p>
            <a:p>
              <a:pPr algn="l">
                <a:lnSpc>
                  <a:spcPts val="6300"/>
                </a:lnSpc>
              </a:pPr>
              <a:r>
                <a:rPr lang="en-US" sz="3500" b="true">
                  <a:solidFill>
                    <a:srgbClr val="006747"/>
                  </a:solidFill>
                  <a:latin typeface="Noto Serif Bold"/>
                  <a:ea typeface="Noto Serif Bold"/>
                  <a:cs typeface="Noto Serif Bold"/>
                  <a:sym typeface="Noto Serif Bold"/>
                </a:rPr>
                <a:t>              </a:t>
              </a:r>
              <a:r>
                <a:rPr lang="en-US" sz="3500" b="true">
                  <a:solidFill>
                    <a:srgbClr val="0A998C"/>
                  </a:solidFill>
                  <a:latin typeface="Noto Serif Bold"/>
                  <a:ea typeface="Noto Serif Bold"/>
                  <a:cs typeface="Noto Serif Bold"/>
                  <a:sym typeface="Noto Serif Bold"/>
                </a:rPr>
                <a:t>    • Cycle du soufre:</a:t>
              </a:r>
            </a:p>
            <a:p>
              <a:pPr algn="l">
                <a:lnSpc>
                  <a:spcPts val="4499"/>
                </a:lnSpc>
              </a:pPr>
              <a:r>
                <a:rPr lang="en-US" sz="2499">
                  <a:solidFill>
                    <a:srgbClr val="4B4A4A"/>
                  </a:solidFill>
                  <a:latin typeface="Arimo"/>
                  <a:ea typeface="Arimo"/>
                  <a:cs typeface="Arimo"/>
                  <a:sym typeface="Arimo"/>
                </a:rPr>
                <a:t>   </a:t>
              </a:r>
              <a:r>
                <a:rPr lang="en-US" sz="2499">
                  <a:solidFill>
                    <a:srgbClr val="000000"/>
                  </a:solidFill>
                  <a:latin typeface="Arimo"/>
                  <a:ea typeface="Arimo"/>
                  <a:cs typeface="Arimo"/>
                  <a:sym typeface="Arimo"/>
                </a:rPr>
                <a:t>En oxydant le soufre, elle interagit avec les composés chimiques de son milieu et </a:t>
              </a:r>
              <a:r>
                <a:rPr lang="en-US" sz="2499" b="true">
                  <a:solidFill>
                    <a:srgbClr val="000000"/>
                  </a:solidFill>
                  <a:latin typeface="Arimo Bold"/>
                  <a:ea typeface="Arimo Bold"/>
                  <a:cs typeface="Arimo Bold"/>
                  <a:sym typeface="Arimo Bold"/>
                </a:rPr>
                <a:t>transforme des substances toxiques en</a:t>
              </a:r>
            </a:p>
            <a:p>
              <a:pPr algn="l">
                <a:lnSpc>
                  <a:spcPts val="4499"/>
                </a:lnSpc>
              </a:pPr>
              <a:r>
                <a:rPr lang="en-US" sz="2499" b="true">
                  <a:solidFill>
                    <a:srgbClr val="000000"/>
                  </a:solidFill>
                  <a:latin typeface="Arimo Bold"/>
                  <a:ea typeface="Arimo Bold"/>
                  <a:cs typeface="Arimo Bold"/>
                  <a:sym typeface="Arimo Bold"/>
                </a:rPr>
                <a:t>formes plus stables</a:t>
              </a:r>
              <a:r>
                <a:rPr lang="en-US" sz="2499">
                  <a:solidFill>
                    <a:srgbClr val="4B4A4A"/>
                  </a:solidFill>
                  <a:latin typeface="Arimo"/>
                  <a:ea typeface="Arimo"/>
                  <a:cs typeface="Arimo"/>
                  <a:sym typeface="Arimo"/>
                </a:rPr>
                <a:t>.</a:t>
              </a:r>
            </a:p>
            <a:p>
              <a:pPr algn="l">
                <a:lnSpc>
                  <a:spcPts val="6300"/>
                </a:lnSpc>
              </a:pPr>
              <a:r>
                <a:rPr lang="en-US" sz="3500" b="true">
                  <a:solidFill>
                    <a:srgbClr val="006747"/>
                  </a:solidFill>
                  <a:latin typeface="Noto Serif Bold"/>
                  <a:ea typeface="Noto Serif Bold"/>
                  <a:cs typeface="Noto Serif Bold"/>
                  <a:sym typeface="Noto Serif Bold"/>
                </a:rPr>
                <a:t>                        </a:t>
              </a:r>
              <a:r>
                <a:rPr lang="en-US" sz="3500" b="true">
                  <a:solidFill>
                    <a:srgbClr val="0A998C"/>
                  </a:solidFill>
                  <a:latin typeface="Noto Serif Bold"/>
                  <a:ea typeface="Noto Serif Bold"/>
                  <a:cs typeface="Noto Serif Bold"/>
                  <a:sym typeface="Noto Serif Bold"/>
                </a:rPr>
                <a:t>• Écosystème des mangroves:</a:t>
              </a:r>
            </a:p>
            <a:p>
              <a:pPr algn="l">
                <a:lnSpc>
                  <a:spcPts val="4499"/>
                </a:lnSpc>
              </a:pPr>
              <a:r>
                <a:rPr lang="en-US" sz="2499">
                  <a:solidFill>
                    <a:srgbClr val="4B4A4A"/>
                  </a:solidFill>
                  <a:latin typeface="Arimo"/>
                  <a:ea typeface="Arimo"/>
                  <a:cs typeface="Arimo"/>
                  <a:sym typeface="Arimo"/>
                </a:rPr>
                <a:t>   </a:t>
              </a:r>
              <a:r>
                <a:rPr lang="en-US" sz="2499">
                  <a:solidFill>
                    <a:srgbClr val="000000"/>
                  </a:solidFill>
                  <a:latin typeface="Arimo"/>
                  <a:ea typeface="Arimo"/>
                  <a:cs typeface="Arimo"/>
                  <a:sym typeface="Arimo"/>
                </a:rPr>
                <a:t>Elle aide à </a:t>
              </a:r>
              <a:r>
                <a:rPr lang="en-US" sz="2499" b="true">
                  <a:solidFill>
                    <a:srgbClr val="000000"/>
                  </a:solidFill>
                  <a:latin typeface="Arimo Bold"/>
                  <a:ea typeface="Arimo Bold"/>
                  <a:cs typeface="Arimo Bold"/>
                  <a:sym typeface="Arimo Bold"/>
                </a:rPr>
                <a:t>maintenir l’équilibre chimique </a:t>
              </a:r>
              <a:r>
                <a:rPr lang="en-US" sz="2499">
                  <a:solidFill>
                    <a:srgbClr val="000000"/>
                  </a:solidFill>
                  <a:latin typeface="Arimo"/>
                  <a:ea typeface="Arimo"/>
                  <a:cs typeface="Arimo"/>
                  <a:sym typeface="Arimo"/>
                </a:rPr>
                <a:t>du milieu, ce qui favorise la survie d’autres organismes :</a:t>
              </a:r>
            </a:p>
            <a:p>
              <a:pPr algn="l">
                <a:lnSpc>
                  <a:spcPts val="4499"/>
                </a:lnSpc>
              </a:pPr>
              <a:r>
                <a:rPr lang="en-US" sz="2499">
                  <a:solidFill>
                    <a:srgbClr val="000000"/>
                  </a:solidFill>
                  <a:latin typeface="Arimo"/>
                  <a:ea typeface="Arimo"/>
                  <a:cs typeface="Arimo"/>
                  <a:sym typeface="Arimo"/>
                </a:rPr>
                <a:t>plantes, animaux, micro-organismes</a:t>
              </a:r>
              <a:r>
                <a:rPr lang="en-US" sz="2499">
                  <a:solidFill>
                    <a:srgbClr val="4B4A4A"/>
                  </a:solidFill>
                  <a:latin typeface="Arimo"/>
                  <a:ea typeface="Arimo"/>
                  <a:cs typeface="Arimo"/>
                  <a:sym typeface="Arimo"/>
                </a:rPr>
                <a:t>.</a:t>
              </a:r>
            </a:p>
          </p:txBody>
        </p:sp>
      </p:grpSp>
      <p:grpSp>
        <p:nvGrpSpPr>
          <p:cNvPr name="Group 12" id="12"/>
          <p:cNvGrpSpPr>
            <a:grpSpLocks noChangeAspect="true"/>
          </p:cNvGrpSpPr>
          <p:nvPr/>
        </p:nvGrpSpPr>
        <p:grpSpPr>
          <a:xfrm rot="0">
            <a:off x="12838703" y="1630350"/>
            <a:ext cx="5448397" cy="8313525"/>
            <a:chOff x="0" y="0"/>
            <a:chExt cx="8988600" cy="13715400"/>
          </a:xfrm>
        </p:grpSpPr>
        <p:sp>
          <p:nvSpPr>
            <p:cNvPr name="Freeform 13" id="13"/>
            <p:cNvSpPr/>
            <p:nvPr/>
          </p:nvSpPr>
          <p:spPr>
            <a:xfrm flipH="false" flipV="false" rot="0">
              <a:off x="0" y="0"/>
              <a:ext cx="8988552" cy="13715364"/>
            </a:xfrm>
            <a:custGeom>
              <a:avLst/>
              <a:gdLst/>
              <a:ahLst/>
              <a:cxnLst/>
              <a:rect r="r" b="b" t="t" l="l"/>
              <a:pathLst>
                <a:path h="13715364" w="8988552">
                  <a:moveTo>
                    <a:pt x="0" y="0"/>
                  </a:moveTo>
                  <a:lnTo>
                    <a:pt x="8988552" y="0"/>
                  </a:lnTo>
                  <a:lnTo>
                    <a:pt x="8988552" y="13715364"/>
                  </a:lnTo>
                  <a:lnTo>
                    <a:pt x="0" y="13715364"/>
                  </a:lnTo>
                  <a:lnTo>
                    <a:pt x="0" y="0"/>
                  </a:lnTo>
                  <a:close/>
                </a:path>
              </a:pathLst>
            </a:custGeom>
            <a:blipFill>
              <a:blip r:embed="rId3"/>
              <a:stretch>
                <a:fillRect l="-64440" t="0" r="-64440" b="0"/>
              </a:stretch>
            </a:blipFill>
          </p:spPr>
        </p:sp>
      </p:gr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5F9F2"/>
        </a:solidFill>
      </p:bgPr>
    </p:bg>
    <p:spTree>
      <p:nvGrpSpPr>
        <p:cNvPr id="1" name=""/>
        <p:cNvGrpSpPr/>
        <p:nvPr/>
      </p:nvGrpSpPr>
      <p:grpSpPr>
        <a:xfrm>
          <a:off x="0" y="0"/>
          <a:ext cx="0" cy="0"/>
          <a:chOff x="0" y="0"/>
          <a:chExt cx="0" cy="0"/>
        </a:xfrm>
      </p:grpSpPr>
      <p:grpSp>
        <p:nvGrpSpPr>
          <p:cNvPr name="Group 2" id="2"/>
          <p:cNvGrpSpPr/>
          <p:nvPr/>
        </p:nvGrpSpPr>
        <p:grpSpPr>
          <a:xfrm rot="0">
            <a:off x="11939600" y="0"/>
            <a:ext cx="6348400" cy="10286100"/>
            <a:chOff x="0" y="0"/>
            <a:chExt cx="8464533" cy="13714800"/>
          </a:xfrm>
        </p:grpSpPr>
        <p:sp>
          <p:nvSpPr>
            <p:cNvPr name="Freeform 3" id="3"/>
            <p:cNvSpPr/>
            <p:nvPr/>
          </p:nvSpPr>
          <p:spPr>
            <a:xfrm flipH="false" flipV="false" rot="0">
              <a:off x="0" y="0"/>
              <a:ext cx="8464591" cy="13714857"/>
            </a:xfrm>
            <a:custGeom>
              <a:avLst/>
              <a:gdLst/>
              <a:ahLst/>
              <a:cxnLst/>
              <a:rect r="r" b="b" t="t" l="l"/>
              <a:pathLst>
                <a:path h="13714857" w="8464591">
                  <a:moveTo>
                    <a:pt x="0" y="0"/>
                  </a:moveTo>
                  <a:lnTo>
                    <a:pt x="8464591" y="0"/>
                  </a:lnTo>
                  <a:lnTo>
                    <a:pt x="8464591" y="13714857"/>
                  </a:lnTo>
                  <a:lnTo>
                    <a:pt x="0" y="13714857"/>
                  </a:lnTo>
                  <a:close/>
                </a:path>
              </a:pathLst>
            </a:custGeom>
            <a:blipFill>
              <a:blip r:embed="rId2">
                <a:alphaModFix amt="95000"/>
              </a:blip>
              <a:stretch>
                <a:fillRect l="0" t="-6622" r="0" b="-6622"/>
              </a:stretch>
            </a:blipFill>
          </p:spPr>
        </p:sp>
      </p:grpSp>
      <p:grpSp>
        <p:nvGrpSpPr>
          <p:cNvPr name="Group 4" id="4"/>
          <p:cNvGrpSpPr/>
          <p:nvPr/>
        </p:nvGrpSpPr>
        <p:grpSpPr>
          <a:xfrm rot="0">
            <a:off x="914400" y="327600"/>
            <a:ext cx="16458300" cy="1841499"/>
            <a:chOff x="0" y="0"/>
            <a:chExt cx="21944400" cy="2455332"/>
          </a:xfrm>
        </p:grpSpPr>
        <p:sp>
          <p:nvSpPr>
            <p:cNvPr name="Freeform 5" id="5"/>
            <p:cNvSpPr/>
            <p:nvPr/>
          </p:nvSpPr>
          <p:spPr>
            <a:xfrm flipH="false" flipV="false" rot="0">
              <a:off x="0" y="0"/>
              <a:ext cx="21944400" cy="2455332"/>
            </a:xfrm>
            <a:custGeom>
              <a:avLst/>
              <a:gdLst/>
              <a:ahLst/>
              <a:cxnLst/>
              <a:rect r="r" b="b" t="t" l="l"/>
              <a:pathLst>
                <a:path h="2455332" w="21944400">
                  <a:moveTo>
                    <a:pt x="0" y="0"/>
                  </a:moveTo>
                  <a:lnTo>
                    <a:pt x="21944400" y="0"/>
                  </a:lnTo>
                  <a:lnTo>
                    <a:pt x="21944400" y="2455332"/>
                  </a:lnTo>
                  <a:lnTo>
                    <a:pt x="0" y="2455332"/>
                  </a:lnTo>
                  <a:close/>
                </a:path>
              </a:pathLst>
            </a:custGeom>
            <a:solidFill>
              <a:srgbClr val="000000">
                <a:alpha val="0"/>
              </a:srgbClr>
            </a:solidFill>
          </p:spPr>
        </p:sp>
        <p:sp>
          <p:nvSpPr>
            <p:cNvPr name="TextBox 6" id="6"/>
            <p:cNvSpPr txBox="true"/>
            <p:nvPr/>
          </p:nvSpPr>
          <p:spPr>
            <a:xfrm>
              <a:off x="0" y="66675"/>
              <a:ext cx="21944400" cy="2388657"/>
            </a:xfrm>
            <a:prstGeom prst="rect">
              <a:avLst/>
            </a:prstGeom>
          </p:spPr>
          <p:txBody>
            <a:bodyPr anchor="ctr" rtlCol="false" tIns="0" lIns="0" bIns="0" rIns="0"/>
            <a:lstStyle/>
            <a:p>
              <a:pPr algn="l">
                <a:lnSpc>
                  <a:spcPts val="5940"/>
                </a:lnSpc>
              </a:pPr>
              <a:r>
                <a:rPr lang="en-US" sz="5500" b="true">
                  <a:solidFill>
                    <a:srgbClr val="006747"/>
                  </a:solidFill>
                  <a:latin typeface="Noto Serif Bold"/>
                  <a:ea typeface="Noto Serif Bold"/>
                  <a:cs typeface="Noto Serif Bold"/>
                  <a:sym typeface="Noto Serif Bold"/>
                </a:rPr>
                <a:t>Interactions avec l´homme</a:t>
              </a:r>
            </a:p>
            <a:p>
              <a:pPr algn="l">
                <a:lnSpc>
                  <a:spcPts val="5940"/>
                </a:lnSpc>
              </a:pPr>
            </a:p>
          </p:txBody>
        </p:sp>
      </p:grpSp>
      <p:sp>
        <p:nvSpPr>
          <p:cNvPr name="TextBox 7" id="7"/>
          <p:cNvSpPr txBox="true"/>
          <p:nvPr/>
        </p:nvSpPr>
        <p:spPr>
          <a:xfrm rot="0">
            <a:off x="646705" y="1493354"/>
            <a:ext cx="10213452" cy="7972425"/>
          </a:xfrm>
          <a:prstGeom prst="rect">
            <a:avLst/>
          </a:prstGeom>
        </p:spPr>
        <p:txBody>
          <a:bodyPr anchor="t" rtlCol="false" tIns="0" lIns="0" bIns="0" rIns="0">
            <a:spAutoFit/>
          </a:bodyPr>
          <a:lstStyle/>
          <a:p>
            <a:pPr algn="ctr">
              <a:lnSpc>
                <a:spcPts val="7200"/>
              </a:lnSpc>
            </a:pPr>
            <a:r>
              <a:rPr lang="en-US" sz="4000" b="true">
                <a:solidFill>
                  <a:srgbClr val="0A998C"/>
                </a:solidFill>
                <a:latin typeface="Noto Serif Bold"/>
                <a:ea typeface="Noto Serif Bold"/>
                <a:cs typeface="Noto Serif Bold"/>
                <a:sym typeface="Noto Serif Bold"/>
              </a:rPr>
              <a:t>• Scientifiques :</a:t>
            </a:r>
          </a:p>
          <a:p>
            <a:pPr algn="l">
              <a:lnSpc>
                <a:spcPts val="5400"/>
              </a:lnSpc>
            </a:pPr>
            <a:r>
              <a:rPr lang="en-US" sz="3000">
                <a:solidFill>
                  <a:srgbClr val="4B4A4A"/>
                </a:solidFill>
                <a:latin typeface="Arimo"/>
                <a:ea typeface="Arimo"/>
                <a:cs typeface="Arimo"/>
                <a:sym typeface="Arimo"/>
              </a:rPr>
              <a:t>    </a:t>
            </a:r>
            <a:r>
              <a:rPr lang="en-US" sz="3000">
                <a:solidFill>
                  <a:srgbClr val="000000"/>
                </a:solidFill>
                <a:latin typeface="Arimo"/>
                <a:ea typeface="Arimo"/>
                <a:cs typeface="Arimo"/>
                <a:sym typeface="Arimo"/>
              </a:rPr>
              <a:t>Elle est étudiée comme un modèle unique, car sa taille (jusqu’à 2 cm) remet en question les limites de la biologie bactérienne .  </a:t>
            </a:r>
            <a:r>
              <a:rPr lang="en-US" sz="3000">
                <a:solidFill>
                  <a:srgbClr val="4B4A4A"/>
                </a:solidFill>
                <a:latin typeface="Arimo"/>
                <a:ea typeface="Arimo"/>
                <a:cs typeface="Arimo"/>
                <a:sym typeface="Arimo"/>
              </a:rPr>
              <a:t>                         </a:t>
            </a:r>
          </a:p>
          <a:p>
            <a:pPr algn="ctr">
              <a:lnSpc>
                <a:spcPts val="6300"/>
              </a:lnSpc>
            </a:pPr>
            <a:r>
              <a:rPr lang="en-US" sz="3500" b="true">
                <a:solidFill>
                  <a:srgbClr val="0A998C"/>
                </a:solidFill>
                <a:latin typeface="Noto Serif Bold"/>
                <a:ea typeface="Noto Serif Bold"/>
                <a:cs typeface="Noto Serif Bold"/>
                <a:sym typeface="Noto Serif Bold"/>
              </a:rPr>
              <a:t>• Applications potentielles :</a:t>
            </a:r>
          </a:p>
          <a:p>
            <a:pPr algn="l">
              <a:lnSpc>
                <a:spcPts val="5400"/>
              </a:lnSpc>
            </a:pPr>
            <a:r>
              <a:rPr lang="en-US" sz="3000">
                <a:solidFill>
                  <a:srgbClr val="4B4A4A"/>
                </a:solidFill>
                <a:latin typeface="Arimo"/>
                <a:ea typeface="Arimo"/>
                <a:cs typeface="Arimo"/>
                <a:sym typeface="Arimo"/>
              </a:rPr>
              <a:t>    </a:t>
            </a:r>
            <a:r>
              <a:rPr lang="en-US" sz="3000">
                <a:solidFill>
                  <a:srgbClr val="000000"/>
                </a:solidFill>
                <a:latin typeface="Arimo"/>
                <a:ea typeface="Arimo"/>
                <a:cs typeface="Arimo"/>
                <a:sym typeface="Arimo"/>
              </a:rPr>
              <a:t>Ses capacités d’oxydation du soufre pourraient être exploitées pour la dépollution ou la biotechnologie </a:t>
            </a:r>
            <a:r>
              <a:rPr lang="en-US" sz="3000">
                <a:solidFill>
                  <a:srgbClr val="4B4A4A"/>
                </a:solidFill>
                <a:latin typeface="Arimo"/>
                <a:ea typeface="Arimo"/>
                <a:cs typeface="Arimo"/>
                <a:sym typeface="Arimo"/>
              </a:rPr>
              <a:t>.</a:t>
            </a:r>
          </a:p>
          <a:p>
            <a:pPr algn="ctr">
              <a:lnSpc>
                <a:spcPts val="6300"/>
              </a:lnSpc>
            </a:pPr>
            <a:r>
              <a:rPr lang="en-US" sz="3500" b="true">
                <a:solidFill>
                  <a:srgbClr val="0A998C"/>
                </a:solidFill>
                <a:latin typeface="Noto Serif Bold"/>
                <a:ea typeface="Noto Serif Bold"/>
                <a:cs typeface="Noto Serif Bold"/>
                <a:sym typeface="Noto Serif Bold"/>
              </a:rPr>
              <a:t>• Conservation :</a:t>
            </a:r>
          </a:p>
          <a:p>
            <a:pPr algn="l">
              <a:lnSpc>
                <a:spcPts val="5400"/>
              </a:lnSpc>
            </a:pPr>
            <a:r>
              <a:rPr lang="en-US" sz="3000">
                <a:solidFill>
                  <a:srgbClr val="4B4A4A"/>
                </a:solidFill>
                <a:latin typeface="Arimo"/>
                <a:ea typeface="Arimo"/>
                <a:cs typeface="Arimo"/>
                <a:sym typeface="Arimo"/>
              </a:rPr>
              <a:t>     </a:t>
            </a:r>
            <a:r>
              <a:rPr lang="en-US" sz="3000">
                <a:solidFill>
                  <a:srgbClr val="000000"/>
                </a:solidFill>
                <a:latin typeface="Arimo"/>
                <a:ea typeface="Arimo"/>
                <a:cs typeface="Arimo"/>
                <a:sym typeface="Arimo"/>
              </a:rPr>
              <a:t>Sa survie dépend des mangroves, des écosystèmes menacés par la pollution et le changement climatique, ce qui attire l’attention sur la nécessité de protéger ces milieux</a:t>
            </a:r>
            <a:r>
              <a:rPr lang="en-US" sz="3000">
                <a:solidFill>
                  <a:srgbClr val="4B4A4A"/>
                </a:solidFill>
                <a:latin typeface="Arimo"/>
                <a:ea typeface="Arimo"/>
                <a:cs typeface="Arimo"/>
                <a:sym typeface="Arimo"/>
              </a:rPr>
              <a:t>.</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18287100" cy="10286100"/>
            <a:chOff x="0" y="0"/>
            <a:chExt cx="24382800" cy="13714800"/>
          </a:xfrm>
        </p:grpSpPr>
        <p:sp>
          <p:nvSpPr>
            <p:cNvPr name="Freeform 3" id="3" descr="preencoded.png"/>
            <p:cNvSpPr/>
            <p:nvPr/>
          </p:nvSpPr>
          <p:spPr>
            <a:xfrm flipH="false" flipV="false" rot="0">
              <a:off x="0" y="0"/>
              <a:ext cx="24382857" cy="13714857"/>
            </a:xfrm>
            <a:custGeom>
              <a:avLst/>
              <a:gdLst/>
              <a:ahLst/>
              <a:cxnLst/>
              <a:rect r="r" b="b" t="t" l="l"/>
              <a:pathLst>
                <a:path h="13714857" w="24382857">
                  <a:moveTo>
                    <a:pt x="0" y="0"/>
                  </a:moveTo>
                  <a:lnTo>
                    <a:pt x="24382857" y="0"/>
                  </a:lnTo>
                  <a:lnTo>
                    <a:pt x="24382857" y="13714857"/>
                  </a:lnTo>
                  <a:lnTo>
                    <a:pt x="0" y="13714857"/>
                  </a:lnTo>
                  <a:lnTo>
                    <a:pt x="0" y="0"/>
                  </a:lnTo>
                  <a:close/>
                </a:path>
              </a:pathLst>
            </a:custGeom>
            <a:blipFill>
              <a:blip r:embed="rId2"/>
              <a:stretch>
                <a:fillRect l="0" t="-1" r="0" b="-1"/>
              </a:stretch>
            </a:blipFill>
          </p:spPr>
        </p:sp>
      </p:grpSp>
      <p:grpSp>
        <p:nvGrpSpPr>
          <p:cNvPr name="Group 4" id="4"/>
          <p:cNvGrpSpPr/>
          <p:nvPr/>
        </p:nvGrpSpPr>
        <p:grpSpPr>
          <a:xfrm rot="0">
            <a:off x="900" y="0"/>
            <a:ext cx="18287100" cy="10286100"/>
            <a:chOff x="0" y="0"/>
            <a:chExt cx="24382800" cy="13714800"/>
          </a:xfrm>
        </p:grpSpPr>
        <p:sp>
          <p:nvSpPr>
            <p:cNvPr name="Freeform 5" id="5"/>
            <p:cNvSpPr/>
            <p:nvPr/>
          </p:nvSpPr>
          <p:spPr>
            <a:xfrm flipH="false" flipV="false" rot="0">
              <a:off x="0" y="0"/>
              <a:ext cx="24382857" cy="13714857"/>
            </a:xfrm>
            <a:custGeom>
              <a:avLst/>
              <a:gdLst/>
              <a:ahLst/>
              <a:cxnLst/>
              <a:rect r="r" b="b" t="t" l="l"/>
              <a:pathLst>
                <a:path h="13714857" w="24382857">
                  <a:moveTo>
                    <a:pt x="0" y="0"/>
                  </a:moveTo>
                  <a:lnTo>
                    <a:pt x="24382857" y="0"/>
                  </a:lnTo>
                  <a:lnTo>
                    <a:pt x="24382857" y="13714857"/>
                  </a:lnTo>
                  <a:lnTo>
                    <a:pt x="0" y="13714857"/>
                  </a:lnTo>
                  <a:close/>
                </a:path>
              </a:pathLst>
            </a:custGeom>
            <a:solidFill>
              <a:srgbClr val="E5F9F2">
                <a:alpha val="90196"/>
              </a:srgbClr>
            </a:solidFill>
            <a:ln w="12700">
              <a:solidFill>
                <a:srgbClr val="000000"/>
              </a:solidFill>
            </a:ln>
          </p:spPr>
        </p:sp>
      </p:grpSp>
      <p:grpSp>
        <p:nvGrpSpPr>
          <p:cNvPr name="Group 6" id="6"/>
          <p:cNvGrpSpPr/>
          <p:nvPr/>
        </p:nvGrpSpPr>
        <p:grpSpPr>
          <a:xfrm rot="0">
            <a:off x="599841" y="377704"/>
            <a:ext cx="22356018" cy="2398048"/>
            <a:chOff x="0" y="0"/>
            <a:chExt cx="29808024" cy="3197397"/>
          </a:xfrm>
        </p:grpSpPr>
        <p:sp>
          <p:nvSpPr>
            <p:cNvPr name="Freeform 7" id="7"/>
            <p:cNvSpPr/>
            <p:nvPr/>
          </p:nvSpPr>
          <p:spPr>
            <a:xfrm flipH="false" flipV="false" rot="0">
              <a:off x="0" y="0"/>
              <a:ext cx="29808022" cy="3197397"/>
            </a:xfrm>
            <a:custGeom>
              <a:avLst/>
              <a:gdLst/>
              <a:ahLst/>
              <a:cxnLst/>
              <a:rect r="r" b="b" t="t" l="l"/>
              <a:pathLst>
                <a:path h="3197397" w="29808022">
                  <a:moveTo>
                    <a:pt x="0" y="0"/>
                  </a:moveTo>
                  <a:lnTo>
                    <a:pt x="29808022" y="0"/>
                  </a:lnTo>
                  <a:lnTo>
                    <a:pt x="29808022" y="3197397"/>
                  </a:lnTo>
                  <a:lnTo>
                    <a:pt x="0" y="3197397"/>
                  </a:lnTo>
                  <a:close/>
                </a:path>
              </a:pathLst>
            </a:custGeom>
            <a:solidFill>
              <a:srgbClr val="000000">
                <a:alpha val="0"/>
              </a:srgbClr>
            </a:solidFill>
          </p:spPr>
        </p:sp>
        <p:sp>
          <p:nvSpPr>
            <p:cNvPr name="TextBox 8" id="8"/>
            <p:cNvSpPr txBox="true"/>
            <p:nvPr/>
          </p:nvSpPr>
          <p:spPr>
            <a:xfrm>
              <a:off x="0" y="47625"/>
              <a:ext cx="29808024" cy="3149772"/>
            </a:xfrm>
            <a:prstGeom prst="rect">
              <a:avLst/>
            </a:prstGeom>
          </p:spPr>
          <p:txBody>
            <a:bodyPr anchor="ctr" rtlCol="false" tIns="0" lIns="0" bIns="0" rIns="0"/>
            <a:lstStyle/>
            <a:p>
              <a:pPr algn="l">
                <a:lnSpc>
                  <a:spcPts val="5508"/>
                </a:lnSpc>
              </a:pPr>
              <a:r>
                <a:rPr lang="en-US" sz="5100" b="true">
                  <a:solidFill>
                    <a:srgbClr val="006747"/>
                  </a:solidFill>
                  <a:latin typeface="Noto Serif Bold"/>
                  <a:ea typeface="Noto Serif Bold"/>
                  <a:cs typeface="Noto Serif Bold"/>
                  <a:sym typeface="Noto Serif Bold"/>
                </a:rPr>
                <a:t>les interactions avec les autres microorganismes:</a:t>
              </a:r>
            </a:p>
            <a:p>
              <a:pPr algn="l">
                <a:lnSpc>
                  <a:spcPts val="5508"/>
                </a:lnSpc>
              </a:pPr>
            </a:p>
            <a:p>
              <a:pPr algn="l">
                <a:lnSpc>
                  <a:spcPts val="5508"/>
                </a:lnSpc>
              </a:pPr>
            </a:p>
          </p:txBody>
        </p:sp>
      </p:grpSp>
      <p:sp>
        <p:nvSpPr>
          <p:cNvPr name="TextBox 9" id="9"/>
          <p:cNvSpPr txBox="true"/>
          <p:nvPr/>
        </p:nvSpPr>
        <p:spPr>
          <a:xfrm rot="0">
            <a:off x="318512" y="1709015"/>
            <a:ext cx="11202597" cy="8462005"/>
          </a:xfrm>
          <a:prstGeom prst="rect">
            <a:avLst/>
          </a:prstGeom>
        </p:spPr>
        <p:txBody>
          <a:bodyPr anchor="t" rtlCol="false" tIns="0" lIns="0" bIns="0" rIns="0">
            <a:spAutoFit/>
          </a:bodyPr>
          <a:lstStyle/>
          <a:p>
            <a:pPr algn="l">
              <a:lnSpc>
                <a:spcPts val="6210"/>
              </a:lnSpc>
            </a:pPr>
            <a:r>
              <a:rPr lang="en-US" sz="2874" b="true">
                <a:solidFill>
                  <a:srgbClr val="0A998C"/>
                </a:solidFill>
                <a:latin typeface="Arimo Bold"/>
                <a:ea typeface="Arimo Bold"/>
                <a:cs typeface="Arimo Bold"/>
                <a:sym typeface="Arimo Bold"/>
              </a:rPr>
              <a:t>                           Bactéries réductrices de soufre :</a:t>
            </a:r>
          </a:p>
          <a:p>
            <a:pPr algn="l">
              <a:lnSpc>
                <a:spcPts val="5400"/>
              </a:lnSpc>
            </a:pPr>
            <a:r>
              <a:rPr lang="en-US" sz="2499">
                <a:solidFill>
                  <a:srgbClr val="000000"/>
                </a:solidFill>
                <a:latin typeface="Arimo"/>
                <a:ea typeface="Arimo"/>
                <a:cs typeface="Arimo"/>
                <a:sym typeface="Arimo"/>
              </a:rPr>
              <a:t>Elles produisent du sulfure d’hydrogène, que </a:t>
            </a:r>
            <a:r>
              <a:rPr lang="en-US" sz="2499" i="true">
                <a:solidFill>
                  <a:srgbClr val="000000"/>
                </a:solidFill>
                <a:latin typeface="Arimo Italics"/>
                <a:ea typeface="Arimo Italics"/>
                <a:cs typeface="Arimo Italics"/>
                <a:sym typeface="Arimo Italics"/>
              </a:rPr>
              <a:t>Thiomargarita magnifica </a:t>
            </a:r>
            <a:r>
              <a:rPr lang="en-US" sz="2499">
                <a:solidFill>
                  <a:srgbClr val="000000"/>
                </a:solidFill>
                <a:latin typeface="Arimo"/>
                <a:ea typeface="Arimo"/>
                <a:cs typeface="Arimo"/>
                <a:sym typeface="Arimo"/>
              </a:rPr>
              <a:t>peut oxyder. </a:t>
            </a:r>
          </a:p>
          <a:p>
            <a:pPr algn="l">
              <a:lnSpc>
                <a:spcPts val="5400"/>
              </a:lnSpc>
            </a:pPr>
            <a:r>
              <a:rPr lang="en-US" sz="2499">
                <a:solidFill>
                  <a:srgbClr val="000000"/>
                </a:solidFill>
                <a:latin typeface="Arimo"/>
                <a:ea typeface="Arimo"/>
                <a:cs typeface="Arimo"/>
                <a:sym typeface="Arimo"/>
              </a:rPr>
              <a:t>→ C’est une </a:t>
            </a:r>
            <a:r>
              <a:rPr lang="en-US" sz="2499" b="true">
                <a:solidFill>
                  <a:srgbClr val="000000"/>
                </a:solidFill>
                <a:latin typeface="Arimo Bold"/>
                <a:ea typeface="Arimo Bold"/>
                <a:cs typeface="Arimo Bold"/>
                <a:sym typeface="Arimo Bold"/>
              </a:rPr>
              <a:t>relation complémentaire </a:t>
            </a:r>
            <a:r>
              <a:rPr lang="en-US" sz="2499">
                <a:solidFill>
                  <a:srgbClr val="000000"/>
                </a:solidFill>
                <a:latin typeface="Arimo"/>
                <a:ea typeface="Arimo"/>
                <a:cs typeface="Arimo"/>
                <a:sym typeface="Arimo"/>
              </a:rPr>
              <a:t>dans le cycle du soufre.</a:t>
            </a:r>
          </a:p>
          <a:p>
            <a:pPr algn="l">
              <a:lnSpc>
                <a:spcPts val="7128"/>
              </a:lnSpc>
            </a:pPr>
            <a:r>
              <a:rPr lang="en-US" sz="3299" b="true">
                <a:solidFill>
                  <a:srgbClr val="4B4A4A"/>
                </a:solidFill>
                <a:latin typeface="Arimo Bold"/>
                <a:ea typeface="Arimo Bold"/>
                <a:cs typeface="Arimo Bold"/>
                <a:sym typeface="Arimo Bold"/>
              </a:rPr>
              <a:t>                             </a:t>
            </a:r>
            <a:r>
              <a:rPr lang="en-US" sz="3299" b="true">
                <a:solidFill>
                  <a:srgbClr val="0A998C"/>
                </a:solidFill>
                <a:latin typeface="Arimo Bold"/>
                <a:ea typeface="Arimo Bold"/>
                <a:cs typeface="Arimo Bold"/>
                <a:sym typeface="Arimo Bold"/>
              </a:rPr>
              <a:t>Décomposeurs </a:t>
            </a:r>
            <a:r>
              <a:rPr lang="en-US" sz="3299">
                <a:solidFill>
                  <a:srgbClr val="4B4A4A"/>
                </a:solidFill>
                <a:latin typeface="Arimo"/>
                <a:ea typeface="Arimo"/>
                <a:cs typeface="Arimo"/>
                <a:sym typeface="Arimo"/>
              </a:rPr>
              <a:t>:</a:t>
            </a:r>
          </a:p>
          <a:p>
            <a:pPr algn="l">
              <a:lnSpc>
                <a:spcPts val="5400"/>
              </a:lnSpc>
            </a:pPr>
            <a:r>
              <a:rPr lang="en-US" sz="2499">
                <a:solidFill>
                  <a:srgbClr val="000000"/>
                </a:solidFill>
                <a:latin typeface="Arimo"/>
                <a:ea typeface="Arimo"/>
                <a:cs typeface="Arimo"/>
                <a:sym typeface="Arimo"/>
              </a:rPr>
              <a:t>En vivant sur les feuilles mortes, elle coexiste avec des champignons et bactéries qui dégradent la matière organique, chacun ayant un rôle dans la </a:t>
            </a:r>
            <a:r>
              <a:rPr lang="en-US" sz="2499" b="true">
                <a:solidFill>
                  <a:srgbClr val="000000"/>
                </a:solidFill>
                <a:latin typeface="Arimo Bold"/>
                <a:ea typeface="Arimo Bold"/>
                <a:cs typeface="Arimo Bold"/>
                <a:sym typeface="Arimo Bold"/>
              </a:rPr>
              <a:t>chaîne de recyclage</a:t>
            </a:r>
            <a:r>
              <a:rPr lang="en-US" sz="2499">
                <a:solidFill>
                  <a:srgbClr val="000000"/>
                </a:solidFill>
                <a:latin typeface="Arimo"/>
                <a:ea typeface="Arimo"/>
                <a:cs typeface="Arimo"/>
                <a:sym typeface="Arimo"/>
              </a:rPr>
              <a:t>.</a:t>
            </a:r>
          </a:p>
          <a:p>
            <a:pPr algn="l">
              <a:lnSpc>
                <a:spcPts val="6696"/>
              </a:lnSpc>
            </a:pPr>
            <a:r>
              <a:rPr lang="en-US" sz="3099" b="true">
                <a:solidFill>
                  <a:srgbClr val="4B4A4A"/>
                </a:solidFill>
                <a:latin typeface="Arimo Bold"/>
                <a:ea typeface="Arimo Bold"/>
                <a:cs typeface="Arimo Bold"/>
                <a:sym typeface="Arimo Bold"/>
              </a:rPr>
              <a:t>                                 </a:t>
            </a:r>
            <a:r>
              <a:rPr lang="en-US" sz="3099" b="true">
                <a:solidFill>
                  <a:srgbClr val="0A998C"/>
                </a:solidFill>
                <a:latin typeface="Arimo Bold"/>
                <a:ea typeface="Arimo Bold"/>
                <a:cs typeface="Arimo Bold"/>
                <a:sym typeface="Arimo Bold"/>
              </a:rPr>
              <a:t>Compétition </a:t>
            </a:r>
            <a:r>
              <a:rPr lang="en-US" sz="3099">
                <a:solidFill>
                  <a:srgbClr val="4B4A4A"/>
                </a:solidFill>
                <a:latin typeface="Arimo"/>
                <a:ea typeface="Arimo"/>
                <a:cs typeface="Arimo"/>
                <a:sym typeface="Arimo"/>
              </a:rPr>
              <a:t>:</a:t>
            </a:r>
          </a:p>
          <a:p>
            <a:pPr algn="l">
              <a:lnSpc>
                <a:spcPts val="5400"/>
              </a:lnSpc>
            </a:pPr>
            <a:r>
              <a:rPr lang="en-US" sz="2499">
                <a:solidFill>
                  <a:srgbClr val="000000"/>
                </a:solidFill>
                <a:latin typeface="Arimo"/>
                <a:ea typeface="Arimo"/>
                <a:cs typeface="Arimo"/>
                <a:sym typeface="Arimo"/>
              </a:rPr>
              <a:t>Comme toute bactérie, elle entre en compétition pour les ressources (oxygène, nutriments) avec d’autres espèces dans la mangrove.</a:t>
            </a:r>
          </a:p>
          <a:p>
            <a:pPr algn="l">
              <a:lnSpc>
                <a:spcPts val="2430"/>
              </a:lnSpc>
            </a:pPr>
          </a:p>
        </p:txBody>
      </p:sp>
      <p:grpSp>
        <p:nvGrpSpPr>
          <p:cNvPr name="Group 10" id="10"/>
          <p:cNvGrpSpPr>
            <a:grpSpLocks noChangeAspect="true"/>
          </p:cNvGrpSpPr>
          <p:nvPr/>
        </p:nvGrpSpPr>
        <p:grpSpPr>
          <a:xfrm rot="-10800000">
            <a:off x="15340050" y="6941250"/>
            <a:ext cx="695250" cy="1225350"/>
            <a:chOff x="0" y="0"/>
            <a:chExt cx="927000" cy="1633800"/>
          </a:xfrm>
        </p:grpSpPr>
        <p:sp>
          <p:nvSpPr>
            <p:cNvPr name="Freeform 11" id="11"/>
            <p:cNvSpPr/>
            <p:nvPr/>
          </p:nvSpPr>
          <p:spPr>
            <a:xfrm flipH="false" flipV="false" rot="0">
              <a:off x="0" y="0"/>
              <a:ext cx="926973" cy="1633855"/>
            </a:xfrm>
            <a:custGeom>
              <a:avLst/>
              <a:gdLst/>
              <a:ahLst/>
              <a:cxnLst/>
              <a:rect r="r" b="b" t="t" l="l"/>
              <a:pathLst>
                <a:path h="1633855" w="926973">
                  <a:moveTo>
                    <a:pt x="0" y="0"/>
                  </a:moveTo>
                  <a:lnTo>
                    <a:pt x="926973" y="0"/>
                  </a:lnTo>
                  <a:lnTo>
                    <a:pt x="926973" y="1633855"/>
                  </a:lnTo>
                  <a:lnTo>
                    <a:pt x="0" y="1633855"/>
                  </a:lnTo>
                  <a:lnTo>
                    <a:pt x="0" y="0"/>
                  </a:lnTo>
                  <a:close/>
                </a:path>
              </a:pathLst>
            </a:custGeom>
            <a:blipFill>
              <a:blip r:embed="rId3"/>
              <a:stretch>
                <a:fillRect l="-35" t="0" r="-38" b="3"/>
              </a:stretch>
            </a:blipFill>
          </p:spPr>
        </p:sp>
      </p:grpSp>
      <p:grpSp>
        <p:nvGrpSpPr>
          <p:cNvPr name="Group 12" id="12"/>
          <p:cNvGrpSpPr>
            <a:grpSpLocks noChangeAspect="true"/>
          </p:cNvGrpSpPr>
          <p:nvPr/>
        </p:nvGrpSpPr>
        <p:grpSpPr>
          <a:xfrm rot="0">
            <a:off x="12076650" y="1888770"/>
            <a:ext cx="6211350" cy="8282250"/>
            <a:chOff x="0" y="0"/>
            <a:chExt cx="8281800" cy="11043000"/>
          </a:xfrm>
        </p:grpSpPr>
        <p:sp>
          <p:nvSpPr>
            <p:cNvPr name="Freeform 13" id="13"/>
            <p:cNvSpPr/>
            <p:nvPr/>
          </p:nvSpPr>
          <p:spPr>
            <a:xfrm flipH="false" flipV="false" rot="0">
              <a:off x="0" y="0"/>
              <a:ext cx="8281797" cy="11043031"/>
            </a:xfrm>
            <a:custGeom>
              <a:avLst/>
              <a:gdLst/>
              <a:ahLst/>
              <a:cxnLst/>
              <a:rect r="r" b="b" t="t" l="l"/>
              <a:pathLst>
                <a:path h="11043031" w="8281797">
                  <a:moveTo>
                    <a:pt x="0" y="0"/>
                  </a:moveTo>
                  <a:lnTo>
                    <a:pt x="8281797" y="0"/>
                  </a:lnTo>
                  <a:lnTo>
                    <a:pt x="8281797" y="11043031"/>
                  </a:lnTo>
                  <a:lnTo>
                    <a:pt x="0" y="11043031"/>
                  </a:lnTo>
                  <a:lnTo>
                    <a:pt x="0" y="0"/>
                  </a:lnTo>
                  <a:close/>
                </a:path>
              </a:pathLst>
            </a:custGeom>
            <a:blipFill>
              <a:blip r:embed="rId4"/>
              <a:stretch>
                <a:fillRect l="-50005" t="0" r="-50005" b="0"/>
              </a:stretch>
            </a:blipFill>
          </p:spPr>
        </p:sp>
      </p:gr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DAG7ssR0TzE</dc:identifier>
  <dcterms:modified xsi:type="dcterms:W3CDTF">2011-08-01T06:04:30Z</dcterms:modified>
  <cp:revision>1</cp:revision>
  <dc:title>Leq-bacteries-hors-normes (4).pptx</dc:title>
</cp:coreProperties>
</file>